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49" r:id="rId1"/>
  </p:sldMasterIdLst>
  <p:notesMasterIdLst>
    <p:notesMasterId r:id="rId11"/>
  </p:notesMasterIdLst>
  <p:handoutMasterIdLst>
    <p:handoutMasterId r:id="rId12"/>
  </p:handoutMasterIdLst>
  <p:sldIdLst>
    <p:sldId id="634" r:id="rId2"/>
    <p:sldId id="707" r:id="rId3"/>
    <p:sldId id="708" r:id="rId4"/>
    <p:sldId id="706" r:id="rId5"/>
    <p:sldId id="696" r:id="rId6"/>
    <p:sldId id="701" r:id="rId7"/>
    <p:sldId id="709" r:id="rId8"/>
    <p:sldId id="710" r:id="rId9"/>
    <p:sldId id="711" r:id="rId10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folHlink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folHlink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folHlink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folHlink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folHlink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folHlink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folHlink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folHlink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folHlink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3A4972"/>
    <a:srgbClr val="D5BD97"/>
    <a:srgbClr val="D4BD98"/>
    <a:srgbClr val="3DA8D5"/>
    <a:srgbClr val="0099FF"/>
    <a:srgbClr val="49AFED"/>
    <a:srgbClr val="37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456" autoAdjust="0"/>
    <p:restoredTop sz="95161" autoAdjust="0"/>
  </p:normalViewPr>
  <p:slideViewPr>
    <p:cSldViewPr snapToGrid="0">
      <p:cViewPr>
        <p:scale>
          <a:sx n="80" d="100"/>
          <a:sy n="80" d="100"/>
        </p:scale>
        <p:origin x="-852" y="102"/>
      </p:cViewPr>
      <p:guideLst>
        <p:guide orient="horz" pos="89"/>
        <p:guide orient="horz" pos="431"/>
        <p:guide orient="horz" pos="575"/>
        <p:guide orient="horz" pos="3825"/>
        <p:guide orient="horz" pos="1150"/>
        <p:guide pos="89"/>
        <p:guide pos="5675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174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'Ark1'!$A$1:$A$8</c:f>
              <c:strCache>
                <c:ptCount val="8"/>
                <c:pt idx="0">
                  <c:v>jan.14</c:v>
                </c:pt>
                <c:pt idx="1">
                  <c:v>feb.14</c:v>
                </c:pt>
                <c:pt idx="2">
                  <c:v>mar.14</c:v>
                </c:pt>
                <c:pt idx="3">
                  <c:v>apr.14</c:v>
                </c:pt>
                <c:pt idx="4">
                  <c:v>mai.14</c:v>
                </c:pt>
                <c:pt idx="5">
                  <c:v>jun.14</c:v>
                </c:pt>
                <c:pt idx="6">
                  <c:v>jul.14</c:v>
                </c:pt>
                <c:pt idx="7">
                  <c:v>aug.14</c:v>
                </c:pt>
              </c:strCache>
            </c:strRef>
          </c:cat>
          <c:val>
            <c:numRef>
              <c:f>'Ark1'!$B$1:$B$8</c:f>
              <c:numCache>
                <c:formatCode>General</c:formatCode>
                <c:ptCount val="8"/>
                <c:pt idx="0">
                  <c:v>0</c:v>
                </c:pt>
                <c:pt idx="1">
                  <c:v>42</c:v>
                </c:pt>
                <c:pt idx="2">
                  <c:v>48</c:v>
                </c:pt>
                <c:pt idx="3">
                  <c:v>60</c:v>
                </c:pt>
                <c:pt idx="4">
                  <c:v>73</c:v>
                </c:pt>
                <c:pt idx="5">
                  <c:v>93</c:v>
                </c:pt>
                <c:pt idx="6">
                  <c:v>103</c:v>
                </c:pt>
                <c:pt idx="7">
                  <c:v>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90944"/>
        <c:axId val="65492480"/>
      </c:lineChart>
      <c:catAx>
        <c:axId val="654909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65492480"/>
        <c:crosses val="autoZero"/>
        <c:auto val="1"/>
        <c:lblAlgn val="ctr"/>
        <c:lblOffset val="100"/>
        <c:noMultiLvlLbl val="0"/>
      </c:catAx>
      <c:valAx>
        <c:axId val="6549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49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SzTx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SzTx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6E7830-CCAF-4755-A973-A6B19957ADFC}" type="datetime1">
              <a:rPr lang="en-GB"/>
              <a:pPr>
                <a:defRPr/>
              </a:pPr>
              <a:t>16/09/2014</a:t>
            </a:fld>
            <a:endParaRPr lang="en-GB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SzTx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SzTx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8AFC16-44C9-4907-A1C5-60FC877B15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96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SzTx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SzTx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2D1422-32B9-487A-B8B0-2ADC457F953B}" type="datetime1">
              <a:rPr lang="en-GB"/>
              <a:pPr>
                <a:defRPr/>
              </a:pPr>
              <a:t>16/09/2014</a:t>
            </a:fld>
            <a:endParaRPr lang="en-GB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SzTx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SzTx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740CDD-BE03-4A62-99EA-0BDAB56846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4962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-3175" y="1467293"/>
            <a:ext cx="9147175" cy="5390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Freeform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-3175" y="981075"/>
            <a:ext cx="9147175" cy="5711825"/>
          </a:xfrm>
          <a:custGeom>
            <a:avLst/>
            <a:gdLst/>
            <a:ahLst/>
            <a:cxnLst>
              <a:cxn ang="0">
                <a:pos x="0" y="3638"/>
              </a:cxn>
              <a:cxn ang="0">
                <a:pos x="516" y="2658"/>
              </a:cxn>
              <a:cxn ang="0">
                <a:pos x="1352" y="2063"/>
              </a:cxn>
              <a:cxn ang="0">
                <a:pos x="3348" y="1519"/>
              </a:cxn>
              <a:cxn ang="0">
                <a:pos x="4987" y="1078"/>
              </a:cxn>
              <a:cxn ang="0">
                <a:pos x="5762" y="534"/>
              </a:cxn>
              <a:cxn ang="0">
                <a:pos x="5762" y="66"/>
              </a:cxn>
              <a:cxn ang="0">
                <a:pos x="4" y="68"/>
              </a:cxn>
            </a:cxnLst>
            <a:rect l="0" t="0" r="r" b="b"/>
            <a:pathLst>
              <a:path w="5762" h="3638">
                <a:moveTo>
                  <a:pt x="0" y="3638"/>
                </a:moveTo>
                <a:cubicBezTo>
                  <a:pt x="58" y="3452"/>
                  <a:pt x="291" y="2920"/>
                  <a:pt x="516" y="2658"/>
                </a:cubicBezTo>
                <a:cubicBezTo>
                  <a:pt x="794" y="2320"/>
                  <a:pt x="1284" y="2093"/>
                  <a:pt x="1352" y="2063"/>
                </a:cubicBezTo>
                <a:cubicBezTo>
                  <a:pt x="1942" y="1786"/>
                  <a:pt x="2872" y="1624"/>
                  <a:pt x="3348" y="1519"/>
                </a:cubicBezTo>
                <a:cubicBezTo>
                  <a:pt x="3895" y="1390"/>
                  <a:pt x="4592" y="1228"/>
                  <a:pt x="4987" y="1078"/>
                </a:cubicBezTo>
                <a:cubicBezTo>
                  <a:pt x="5384" y="933"/>
                  <a:pt x="5632" y="702"/>
                  <a:pt x="5762" y="534"/>
                </a:cubicBezTo>
                <a:cubicBezTo>
                  <a:pt x="5762" y="0"/>
                  <a:pt x="5762" y="61"/>
                  <a:pt x="5762" y="66"/>
                </a:cubicBezTo>
                <a:cubicBezTo>
                  <a:pt x="4803" y="66"/>
                  <a:pt x="1204" y="68"/>
                  <a:pt x="4" y="68"/>
                </a:cubicBezTo>
              </a:path>
            </a:pathLst>
          </a:custGeom>
          <a:solidFill>
            <a:srgbClr val="DDDDDD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buSzPct val="90000"/>
              <a:defRPr/>
            </a:pPr>
            <a:endParaRPr lang="nb-NO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97175" y="571500"/>
            <a:ext cx="3529013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algn="ctr" defTabSz="739775" eaLnBrk="0" hangingPunct="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5818188" algn="r"/>
              </a:tabLst>
              <a:defRPr/>
            </a:pPr>
            <a:endParaRPr lang="fi-FI" sz="1300" b="1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2339975"/>
            <a:ext cx="7372350" cy="631825"/>
          </a:xfrm>
        </p:spPr>
        <p:txBody>
          <a:bodyPr lIns="972000" tIns="72000" rIns="72000" bIns="72000"/>
          <a:lstStyle>
            <a:lvl1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altLang="en-US" dirty="0"/>
              <a:t>Sub-</a:t>
            </a:r>
            <a:r>
              <a:rPr lang="nb-NO" altLang="en-US" dirty="0" err="1"/>
              <a:t>title</a:t>
            </a:r>
            <a:r>
              <a:rPr lang="nb-NO" altLang="en-US" dirty="0"/>
              <a:t> and/or </a:t>
            </a:r>
            <a:r>
              <a:rPr lang="nb-NO" altLang="en-US" dirty="0" err="1"/>
              <a:t>name</a:t>
            </a:r>
            <a:endParaRPr lang="nb-NO" altLang="en-US" dirty="0"/>
          </a:p>
          <a:p>
            <a:r>
              <a:rPr lang="nb-NO" altLang="en-US" dirty="0" err="1" smtClean="0"/>
              <a:t>Calibri</a:t>
            </a:r>
            <a:r>
              <a:rPr lang="nb-NO" altLang="en-US" dirty="0" smtClean="0"/>
              <a:t>, 32pt </a:t>
            </a:r>
            <a:r>
              <a:rPr lang="nb-NO" altLang="en-US" dirty="0"/>
              <a:t>- </a:t>
            </a:r>
            <a:r>
              <a:rPr lang="nb-NO" altLang="en-US" dirty="0" err="1"/>
              <a:t>maximum</a:t>
            </a:r>
            <a:r>
              <a:rPr lang="nb-NO" altLang="en-US" dirty="0"/>
              <a:t> 2 lines)</a:t>
            </a:r>
            <a:endParaRPr lang="nb-NO" dirty="0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1252538"/>
            <a:ext cx="9144000" cy="1101725"/>
          </a:xfrm>
        </p:spPr>
        <p:txBody>
          <a:bodyPr lIns="972000" tIns="360000" bIns="72000" anchor="b"/>
          <a:lstStyle>
            <a:lvl1pPr fontAlgn="t">
              <a:lnSpc>
                <a:spcPct val="100000"/>
              </a:lnSpc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altLang="en-US" dirty="0"/>
              <a:t>Main </a:t>
            </a:r>
            <a:r>
              <a:rPr lang="nb-NO" altLang="en-US" dirty="0" err="1"/>
              <a:t>Title</a:t>
            </a:r>
            <a:r>
              <a:rPr lang="nb-NO" altLang="en-US" dirty="0"/>
              <a:t/>
            </a:r>
            <a:br>
              <a:rPr lang="nb-NO" altLang="en-US" dirty="0"/>
            </a:br>
            <a:r>
              <a:rPr lang="nb-NO" altLang="en-US" dirty="0" smtClean="0"/>
              <a:t>(</a:t>
            </a:r>
            <a:r>
              <a:rPr lang="nb-NO" altLang="en-US" dirty="0" err="1" smtClean="0"/>
              <a:t>Calibri</a:t>
            </a:r>
            <a:r>
              <a:rPr lang="nb-NO" altLang="en-US" dirty="0" smtClean="0"/>
              <a:t>, </a:t>
            </a:r>
            <a:r>
              <a:rPr lang="nb-NO" altLang="en-US" dirty="0"/>
              <a:t>4</a:t>
            </a:r>
            <a:r>
              <a:rPr lang="nb-NO" altLang="en-US" dirty="0" smtClean="0"/>
              <a:t>0pt </a:t>
            </a:r>
            <a:r>
              <a:rPr lang="nb-NO" altLang="en-US" dirty="0"/>
              <a:t>-Maximum 2 lines)</a:t>
            </a:r>
            <a:endParaRPr lang="nb-NO" dirty="0"/>
          </a:p>
        </p:txBody>
      </p:sp>
      <p:pic>
        <p:nvPicPr>
          <p:cNvPr id="12" name="Picture 1" descr="K:\1 Consulting Bergen\Klient\Helse Vest_Programk NIKT\7 - Maler\Logo\NasjonalIK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633" y="429233"/>
            <a:ext cx="2188283" cy="4327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99525" y="6686550"/>
            <a:ext cx="196850" cy="12223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5C3EAD-6BC9-49A1-9C27-5F23BB656A4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7800975" y="6353175"/>
            <a:ext cx="1295400" cy="12223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17CD3E-6FB9-4D44-8C05-0508D0CDCA20}" type="datetimeFigureOut">
              <a:rPr lang="nb-NO" smtClean="0"/>
              <a:pPr>
                <a:defRPr/>
              </a:pPr>
              <a:t>16.09.2014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0813"/>
            <a:ext cx="2286000" cy="5424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0813"/>
            <a:ext cx="6705600" cy="542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99525" y="6686550"/>
            <a:ext cx="19685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ADE9-A42D-4FC2-8A90-955C54AFB9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7800975" y="6353175"/>
            <a:ext cx="129540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4EFB-8D52-4D7B-B851-474D4DB7919B}" type="datetimeFigureOut">
              <a:rPr lang="nb-NO"/>
              <a:pPr>
                <a:defRPr/>
              </a:pPr>
              <a:t>16.09.2014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3200">
                <a:latin typeface="Calibri" panose="020F0502020204030204" pitchFamily="34" charset="0"/>
              </a:defRPr>
            </a:lvl1pPr>
            <a:lvl2pPr>
              <a:defRPr sz="3000"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99525" y="6686550"/>
            <a:ext cx="19685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49DD4-4D82-438A-AA07-54A126672E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7800975" y="6353175"/>
            <a:ext cx="129540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68F4-467F-4D49-8A60-8F4221B994BF}" type="datetimeFigureOut">
              <a:rPr lang="nb-NO"/>
              <a:pPr>
                <a:defRPr/>
              </a:pPr>
              <a:t>16.09.2014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99525" y="6686550"/>
            <a:ext cx="196850" cy="12223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F2CC68-6531-446C-BF6C-AB6A5C8F80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7800975" y="6353175"/>
            <a:ext cx="1295400" cy="12223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3A70A2-CB95-409D-8D5C-F53741F0BEC8}" type="datetimeFigureOut">
              <a:rPr lang="nb-NO" smtClean="0"/>
              <a:pPr>
                <a:defRPr/>
              </a:pPr>
              <a:t>16.09.2014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788" y="1049338"/>
            <a:ext cx="4105275" cy="4525962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9463" y="1049338"/>
            <a:ext cx="4106862" cy="4525962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99525" y="6686550"/>
            <a:ext cx="196850" cy="12223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05879E-CADC-4222-9BFA-AC0869D108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7800975" y="6353175"/>
            <a:ext cx="1295400" cy="12223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0268A3-69A8-417D-AF9A-3547EC1CC00F}" type="datetimeFigureOut">
              <a:rPr lang="nb-NO" smtClean="0"/>
              <a:pPr>
                <a:defRPr/>
              </a:pPr>
              <a:t>16.09.2014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99525" y="6686550"/>
            <a:ext cx="19685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76FBA-4387-4E77-ACE2-AA93AC7DC2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7800975" y="6353175"/>
            <a:ext cx="129540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11B9-5FEE-4607-9D01-801CF08E677E}" type="datetimeFigureOut">
              <a:rPr lang="nb-NO"/>
              <a:pPr>
                <a:defRPr/>
              </a:pPr>
              <a:t>16.09.2014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99525" y="6686550"/>
            <a:ext cx="19685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2252E-CA13-4CF1-9DB3-927FC73B06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7800975" y="6353175"/>
            <a:ext cx="129540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3BEA4-373D-478E-843B-DC0ACE60D969}" type="datetimeFigureOut">
              <a:rPr lang="nb-NO"/>
              <a:pPr>
                <a:defRPr/>
              </a:pPr>
              <a:t>16.09.2014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99525" y="6686550"/>
            <a:ext cx="19685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6F03-099D-4373-B7E8-E06A5ED9C9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7800975" y="6353175"/>
            <a:ext cx="129540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4C78-F5B1-42FA-BD2E-D1681C0B58A8}" type="datetimeFigureOut">
              <a:rPr lang="nb-NO"/>
              <a:pPr>
                <a:defRPr/>
              </a:pPr>
              <a:t>16.09.2014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99525" y="6686550"/>
            <a:ext cx="19685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6216-B2C7-4186-9D8F-88B654D7B6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7800975" y="6353175"/>
            <a:ext cx="1295400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98B9-A445-49E2-B65F-CF830358D771}" type="datetimeFigureOut">
              <a:rPr lang="nb-NO"/>
              <a:pPr>
                <a:defRPr/>
              </a:pPr>
              <a:t>16.09.2014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788" y="1049338"/>
            <a:ext cx="83645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0" rIns="180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Nivå 1 (Arial </a:t>
            </a:r>
            <a:r>
              <a:rPr lang="nb-NO" dirty="0" err="1" smtClean="0"/>
              <a:t>Narrow</a:t>
            </a:r>
            <a:r>
              <a:rPr lang="nb-NO" dirty="0" smtClean="0"/>
              <a:t> 18 PT):</a:t>
            </a:r>
          </a:p>
          <a:p>
            <a:pPr lvl="1"/>
            <a:r>
              <a:rPr lang="nb-NO" dirty="0" smtClean="0"/>
              <a:t>Nivå 2 (Arial Narrow16 PT)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0813"/>
            <a:ext cx="91440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4000" tIns="3600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err="1" smtClean="0"/>
              <a:t>Overskrift</a:t>
            </a:r>
            <a:r>
              <a:rPr lang="fr-FR" dirty="0" smtClean="0"/>
              <a:t> (</a:t>
            </a:r>
            <a:r>
              <a:rPr lang="fr-FR" dirty="0" err="1" smtClean="0"/>
              <a:t>aldri</a:t>
            </a:r>
            <a:r>
              <a:rPr lang="fr-FR" dirty="0" smtClean="0"/>
              <a:t> mer </a:t>
            </a:r>
            <a:r>
              <a:rPr lang="fr-FR" dirty="0" err="1" smtClean="0"/>
              <a:t>enn</a:t>
            </a:r>
            <a:r>
              <a:rPr lang="fr-FR" dirty="0" smtClean="0"/>
              <a:t> to </a:t>
            </a:r>
            <a:r>
              <a:rPr lang="fr-FR" dirty="0" err="1" smtClean="0"/>
              <a:t>linjer</a:t>
            </a:r>
            <a:r>
              <a:rPr lang="fr-FR" dirty="0" smtClean="0"/>
              <a:t>)</a:t>
            </a: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0" y="6311900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SzPct val="90000"/>
              <a:defRPr/>
            </a:pPr>
            <a:endParaRPr lang="nb-NO" dirty="0">
              <a:latin typeface="Calibri" panose="020F0502020204030204" pitchFamily="34" charset="0"/>
            </a:endParaRPr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0" y="776288"/>
            <a:ext cx="9142413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SzPct val="90000"/>
              <a:defRPr/>
            </a:pPr>
            <a:endParaRPr lang="nb-NO" dirty="0">
              <a:latin typeface="Calibri" panose="020F0502020204030204" pitchFamily="34" charset="0"/>
            </a:endParaRPr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515938" y="776288"/>
            <a:ext cx="10366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SzPct val="90000"/>
              <a:defRPr/>
            </a:pPr>
            <a:endParaRPr lang="nb-NO" dirty="0">
              <a:latin typeface="Calibri" panose="020F0502020204030204" pitchFamily="34" charset="0"/>
            </a:endParaRPr>
          </a:p>
        </p:txBody>
      </p:sp>
      <p:pic>
        <p:nvPicPr>
          <p:cNvPr id="13" name="Picture 1" descr="K:\1 Consulting Bergen\Klient\Helse Vest_Programk NIKT\7 - Maler\Logo\NasjonalIK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16541" y="6365648"/>
            <a:ext cx="2188283" cy="4327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9pPr>
    </p:titleStyle>
    <p:bodyStyle>
      <a:lvl1pPr marL="171450" indent="-1714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34963" indent="-1524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bg2"/>
        </a:buClr>
        <a:buSzPct val="90000"/>
        <a:buChar char="•"/>
        <a:defRPr sz="3000">
          <a:solidFill>
            <a:schemeClr val="tx1"/>
          </a:solidFill>
          <a:latin typeface="Calibri" panose="020F0502020204030204" pitchFamily="34" charset="0"/>
        </a:defRPr>
      </a:lvl2pPr>
      <a:lvl3pPr marL="850900" indent="-1762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969696"/>
        </a:buClr>
        <a:buFont typeface="Symbol" pitchFamily="18" charset="2"/>
        <a:buChar char="-"/>
        <a:defRPr sz="1400">
          <a:solidFill>
            <a:schemeClr val="tx1"/>
          </a:solidFill>
          <a:latin typeface="+mn-lt"/>
        </a:defRPr>
      </a:lvl3pPr>
      <a:lvl4pPr marL="1162050" indent="-1317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•"/>
        <a:defRPr sz="1200">
          <a:solidFill>
            <a:schemeClr val="tx1"/>
          </a:solidFill>
          <a:latin typeface="Arial" charset="0"/>
        </a:defRPr>
      </a:lvl4pPr>
      <a:lvl5pPr marL="19621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5pPr>
      <a:lvl6pPr marL="2419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28765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3337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37909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rketyper.n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2339976"/>
            <a:ext cx="7372350" cy="1317624"/>
          </a:xfrm>
        </p:spPr>
        <p:txBody>
          <a:bodyPr>
            <a:normAutofit fontScale="77500" lnSpcReduction="20000"/>
          </a:bodyPr>
          <a:lstStyle/>
          <a:p>
            <a:r>
              <a:rPr lang="en-AU" sz="3900" i="1" dirty="0" smtClean="0"/>
              <a:t>Silje </a:t>
            </a:r>
            <a:r>
              <a:rPr lang="en-AU" sz="3900" i="1" dirty="0"/>
              <a:t>L. </a:t>
            </a:r>
            <a:r>
              <a:rPr lang="en-AU" sz="3900" i="1" dirty="0" smtClean="0"/>
              <a:t>Bakke</a:t>
            </a:r>
          </a:p>
          <a:p>
            <a:r>
              <a:rPr lang="en-AU" sz="3900" i="1" dirty="0" smtClean="0"/>
              <a:t>Archetype </a:t>
            </a:r>
            <a:r>
              <a:rPr lang="en-AU" sz="3900" i="1" dirty="0"/>
              <a:t>coordinator</a:t>
            </a:r>
          </a:p>
          <a:p>
            <a:r>
              <a:rPr lang="en-AU" sz="3900" i="1" dirty="0"/>
              <a:t>National ICT Norway</a:t>
            </a:r>
          </a:p>
          <a:p>
            <a:pPr>
              <a:buNone/>
            </a:pPr>
            <a:endParaRPr lang="en-AU" sz="4000" i="1" dirty="0" smtClean="0"/>
          </a:p>
        </p:txBody>
      </p:sp>
      <p:sp>
        <p:nvSpPr>
          <p:cNvPr id="2" name="Tit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AU" dirty="0" smtClean="0"/>
              <a:t>Norwegian national governance of archetypes: an update</a:t>
            </a:r>
            <a:endParaRPr lang="en-A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44360" y="6243712"/>
            <a:ext cx="8016949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nb-NO" sz="9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cs typeface="Arial" pitchFamily="34" charset="0"/>
                <a:hlinkClick r:id="rId2"/>
              </a:rPr>
              <a:t>  </a:t>
            </a:r>
            <a:r>
              <a:rPr kumimoji="0" lang="en-AU" altLang="nb-NO" sz="18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cs typeface="Arial" pitchFamily="34" charset="0"/>
              </a:rPr>
              <a:t> </a:t>
            </a:r>
            <a:r>
              <a:rPr kumimoji="0" lang="en-AU" altLang="nb-NO" sz="9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cs typeface="Arial" pitchFamily="34" charset="0"/>
              </a:rPr>
              <a:t>                         </a:t>
            </a:r>
            <a:r>
              <a:rPr kumimoji="0" lang="en-AU" alt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en-AU" alt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en-AU" altLang="nb-NO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This work is licensed under a </a:t>
            </a:r>
            <a:r>
              <a:rPr kumimoji="0" lang="en-AU" altLang="nb-NO" sz="14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cs typeface="Arial" pitchFamily="34" charset="0"/>
                <a:hlinkClick r:id="rId2"/>
              </a:rPr>
              <a:t>Creative Commons Attribution-</a:t>
            </a:r>
            <a:r>
              <a:rPr kumimoji="0" lang="en-AU" altLang="nb-NO" sz="14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cs typeface="Arial" pitchFamily="34" charset="0"/>
                <a:hlinkClick r:id="rId2"/>
              </a:rPr>
              <a:t>ShareAlike</a:t>
            </a:r>
            <a:r>
              <a:rPr kumimoji="0" lang="en-AU" altLang="nb-NO" sz="14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cs typeface="Arial" pitchFamily="34" charset="0"/>
                <a:hlinkClick r:id="rId2"/>
              </a:rPr>
              <a:t> 4.0 International License</a:t>
            </a:r>
            <a:r>
              <a:rPr kumimoji="0" lang="en-AU" altLang="nb-NO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.</a:t>
            </a:r>
            <a:r>
              <a:rPr kumimoji="0" lang="en-AU" alt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en-AU" altLang="nb-NO" sz="14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1028" name="Picture 4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89" y="6304030"/>
            <a:ext cx="1117460" cy="3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National archetype governance</a:t>
            </a:r>
            <a:endParaRPr lang="en-AU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National ICT has developed and deployed a national archetype governance </a:t>
            </a:r>
            <a:r>
              <a:rPr lang="en-AU" dirty="0" smtClean="0"/>
              <a:t>scheme</a:t>
            </a:r>
          </a:p>
          <a:p>
            <a:r>
              <a:rPr lang="en-AU" dirty="0" smtClean="0"/>
              <a:t>Three people employed</a:t>
            </a:r>
          </a:p>
          <a:p>
            <a:pPr lvl="1"/>
            <a:r>
              <a:rPr lang="en-AU" dirty="0" smtClean="0"/>
              <a:t>Leader and two coordinators</a:t>
            </a:r>
          </a:p>
          <a:p>
            <a:pPr lvl="1"/>
            <a:r>
              <a:rPr lang="en-AU" dirty="0" smtClean="0"/>
              <a:t>Total of two full time positions</a:t>
            </a:r>
            <a:endParaRPr lang="en-AU" dirty="0"/>
          </a:p>
          <a:p>
            <a:r>
              <a:rPr lang="en-AU" dirty="0"/>
              <a:t>Goals</a:t>
            </a:r>
          </a:p>
          <a:p>
            <a:pPr lvl="1"/>
            <a:r>
              <a:rPr lang="en-AU" dirty="0"/>
              <a:t>High quality archetypes</a:t>
            </a:r>
          </a:p>
          <a:p>
            <a:pPr lvl="1"/>
            <a:r>
              <a:rPr lang="en-AU" dirty="0"/>
              <a:t>Semantic interoperability through use of identical </a:t>
            </a:r>
            <a:r>
              <a:rPr lang="en-AU" dirty="0" smtClean="0"/>
              <a:t>archetypes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7465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AU" sz="4000" dirty="0" smtClean="0">
                <a:latin typeface="Calibri" panose="020F0502020204030204" pitchFamily="34" charset="0"/>
              </a:rPr>
              <a:t>National archetype governance, cont’d</a:t>
            </a:r>
            <a:endParaRPr lang="en-AU" sz="4000" dirty="0"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Clinical Knowledge Manager (CKM)</a:t>
            </a:r>
          </a:p>
          <a:p>
            <a:pPr lvl="1"/>
            <a:r>
              <a:rPr lang="en-AU" dirty="0" smtClean="0">
                <a:hlinkClick r:id="rId2"/>
              </a:rPr>
              <a:t>http://arketyper.no</a:t>
            </a:r>
            <a:r>
              <a:rPr lang="en-AU" dirty="0" smtClean="0"/>
              <a:t> </a:t>
            </a:r>
            <a:endParaRPr lang="en-AU" dirty="0" smtClean="0"/>
          </a:p>
          <a:p>
            <a:r>
              <a:rPr lang="en-AU" dirty="0" smtClean="0"/>
              <a:t>Use</a:t>
            </a:r>
          </a:p>
          <a:p>
            <a:pPr lvl="1"/>
            <a:r>
              <a:rPr lang="en-AU" dirty="0" smtClean="0"/>
              <a:t>Collaborative development</a:t>
            </a:r>
          </a:p>
          <a:p>
            <a:pPr lvl="1"/>
            <a:r>
              <a:rPr lang="en-AU" dirty="0" smtClean="0"/>
              <a:t>Review and approval</a:t>
            </a:r>
          </a:p>
          <a:p>
            <a:pPr lvl="1"/>
            <a:r>
              <a:rPr lang="en-AU" dirty="0" smtClean="0"/>
              <a:t>Sharing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966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Governance organisation</a:t>
            </a:r>
            <a:endParaRPr lang="en-A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" y="923213"/>
            <a:ext cx="9045506" cy="509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C9C7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E4C8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1158949" y="3009014"/>
            <a:ext cx="7145079" cy="7974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6747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>
                <a:latin typeface="Calibri" panose="020F0502020204030204" pitchFamily="34" charset="0"/>
              </a:rPr>
              <a:t>Dev’t, review and approval</a:t>
            </a:r>
            <a:endParaRPr lang="en-AU" sz="4000" dirty="0"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1788" y="1049338"/>
            <a:ext cx="8525133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3200" dirty="0" smtClean="0"/>
              <a:t>Distributed archetype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Local initiatives define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000" dirty="0" smtClean="0"/>
              <a:t>“Do-</a:t>
            </a:r>
            <a:r>
              <a:rPr lang="en-AU" sz="3000" dirty="0" smtClean="0"/>
              <a:t>ocracy</a:t>
            </a:r>
            <a:r>
              <a:rPr lang="en-AU" sz="3000" dirty="0" smtClean="0"/>
              <a:t>” – doers make the </a:t>
            </a:r>
            <a:r>
              <a:rPr lang="en-AU" sz="3000" dirty="0" smtClean="0"/>
              <a:t>decisions</a:t>
            </a:r>
          </a:p>
          <a:p>
            <a:r>
              <a:rPr lang="en-AU" sz="3200" dirty="0" smtClean="0"/>
              <a:t>Reviews are initiated by the editorial group</a:t>
            </a:r>
          </a:p>
          <a:p>
            <a:pPr lvl="1"/>
            <a:r>
              <a:rPr lang="en-AU" sz="3000" dirty="0" smtClean="0"/>
              <a:t>Requirements, recruiting of reviewers, </a:t>
            </a:r>
            <a:r>
              <a:rPr lang="en-AU" sz="3000" b="1" dirty="0" smtClean="0"/>
              <a:t>CKM(!)</a:t>
            </a:r>
          </a:p>
          <a:p>
            <a:r>
              <a:rPr lang="en-AU" sz="3200" dirty="0" smtClean="0"/>
              <a:t>Approval is done by the editorial group</a:t>
            </a:r>
          </a:p>
          <a:p>
            <a:pPr lvl="1"/>
            <a:r>
              <a:rPr lang="en-AU" sz="3000" dirty="0" smtClean="0"/>
              <a:t>If requirements are met</a:t>
            </a:r>
          </a:p>
          <a:p>
            <a:endParaRPr lang="en-AU" sz="3200" b="1" dirty="0" smtClean="0"/>
          </a:p>
          <a:p>
            <a:endParaRPr lang="en-AU" sz="3400" dirty="0" smtClean="0"/>
          </a:p>
          <a:p>
            <a:pPr>
              <a:buFont typeface="Arial" panose="020B0604020202020204" pitchFamily="34" charset="0"/>
              <a:buChar char="•"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57410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results and problems</a:t>
            </a:r>
            <a:endParaRPr lang="en-AU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016937"/>
              </p:ext>
            </p:extLst>
          </p:nvPr>
        </p:nvGraphicFramePr>
        <p:xfrm>
          <a:off x="4657060" y="1049338"/>
          <a:ext cx="4039265" cy="413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innhold 2"/>
          <p:cNvSpPr txBox="1">
            <a:spLocks/>
          </p:cNvSpPr>
          <p:nvPr/>
        </p:nvSpPr>
        <p:spPr bwMode="auto">
          <a:xfrm>
            <a:off x="331788" y="1049338"/>
            <a:ext cx="452729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0" rIns="180000" bIns="3600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34963" indent="-1524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0900" indent="-17621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969696"/>
              </a:buClr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62050" indent="-131763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2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1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87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333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790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Recruiting CKM users is relatively easy</a:t>
            </a:r>
          </a:p>
          <a:p>
            <a:r>
              <a:rPr lang="en-AU" kern="0" dirty="0" smtClean="0"/>
              <a:t>However:</a:t>
            </a:r>
          </a:p>
          <a:p>
            <a:pPr lvl="1"/>
            <a:r>
              <a:rPr lang="en-AU" kern="0" dirty="0" smtClean="0"/>
              <a:t>Not all are active clinicians</a:t>
            </a:r>
          </a:p>
          <a:p>
            <a:pPr lvl="1"/>
            <a:r>
              <a:rPr lang="en-AU" kern="0" dirty="0" smtClean="0"/>
              <a:t>Some professions/ specialities are harder to recruit than others</a:t>
            </a:r>
          </a:p>
          <a:p>
            <a:pPr lvl="1"/>
            <a:r>
              <a:rPr lang="en-AU" kern="0" dirty="0" smtClean="0"/>
              <a:t>Not all actually respond to review invitations</a:t>
            </a:r>
          </a:p>
          <a:p>
            <a:endParaRPr lang="en-AU" sz="3400" kern="0" dirty="0" smtClean="0"/>
          </a:p>
          <a:p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5138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results and problems</a:t>
            </a:r>
            <a:endParaRPr lang="en-AU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Late-coming requests for structural changes means we bother clinicians with more review rounds than necessary</a:t>
            </a:r>
          </a:p>
          <a:p>
            <a:r>
              <a:rPr lang="en-AU" dirty="0" smtClean="0"/>
              <a:t>Probably will lead to increased dropout rate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449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Even more results (without problems?)</a:t>
            </a:r>
            <a:endParaRPr lang="en-AU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We’re still getting really good quality input from both clinicians and others</a:t>
            </a:r>
          </a:p>
          <a:p>
            <a:r>
              <a:rPr lang="en-AU" dirty="0" smtClean="0"/>
              <a:t>There have been no insurmountable disagreements (yet)</a:t>
            </a:r>
          </a:p>
          <a:p>
            <a:r>
              <a:rPr lang="en-AU" dirty="0" smtClean="0"/>
              <a:t>We’ve managed to approve one archetype (guess which)</a:t>
            </a:r>
          </a:p>
          <a:p>
            <a:pPr lvl="1"/>
            <a:r>
              <a:rPr lang="en-AU" dirty="0" smtClean="0"/>
              <a:t>Six more on the way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644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Possible solutions</a:t>
            </a:r>
            <a:endParaRPr lang="en-AU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Recruiting/getting response:</a:t>
            </a:r>
          </a:p>
          <a:p>
            <a:pPr lvl="1"/>
            <a:r>
              <a:rPr lang="en-AU" sz="2800" dirty="0" smtClean="0"/>
              <a:t>Get the regional resource groups up and running</a:t>
            </a:r>
          </a:p>
          <a:p>
            <a:pPr lvl="2"/>
            <a:r>
              <a:rPr lang="en-AU" sz="2400" dirty="0" smtClean="0"/>
              <a:t>Closer follow up of clinicians invited to reviews</a:t>
            </a:r>
          </a:p>
          <a:p>
            <a:pPr lvl="2"/>
            <a:r>
              <a:rPr lang="en-AU" sz="2400" dirty="0" smtClean="0"/>
              <a:t>Recruiting more clinicians to get more redundancy</a:t>
            </a:r>
          </a:p>
          <a:p>
            <a:pPr lvl="1"/>
            <a:r>
              <a:rPr lang="en-AU" sz="2800" dirty="0" smtClean="0"/>
              <a:t>Translate at the very least the emails from the CKM</a:t>
            </a:r>
          </a:p>
          <a:p>
            <a:r>
              <a:rPr lang="en-AU" sz="2800" dirty="0" smtClean="0"/>
              <a:t>Late structural changes to archetypes:</a:t>
            </a:r>
          </a:p>
          <a:p>
            <a:pPr lvl="1"/>
            <a:r>
              <a:rPr lang="en-AU" sz="2800" dirty="0" smtClean="0"/>
              <a:t>Get the design group up and running</a:t>
            </a:r>
          </a:p>
          <a:p>
            <a:pPr lvl="2"/>
            <a:r>
              <a:rPr lang="en-AU" sz="2400" dirty="0" smtClean="0"/>
              <a:t>Including vendor(s)</a:t>
            </a:r>
          </a:p>
          <a:p>
            <a:pPr lvl="2"/>
            <a:r>
              <a:rPr lang="en-AU" sz="2400" dirty="0" smtClean="0"/>
              <a:t>Do early technician/health informatician reviews prior to clinical reviews</a:t>
            </a:r>
          </a:p>
        </p:txBody>
      </p:sp>
    </p:spTree>
    <p:extLst>
      <p:ext uri="{BB962C8B-B14F-4D97-AF65-F5344CB8AC3E}">
        <p14:creationId xmlns:p14="http://schemas.microsoft.com/office/powerpoint/2010/main" val="81730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izCDI3sCkiGOfdTrEEhRg"/>
</p:tagLst>
</file>

<file path=ppt/theme/theme1.xml><?xml version="1.0" encoding="utf-8"?>
<a:theme xmlns:a="http://schemas.openxmlformats.org/drawingml/2006/main" name="Powerpointmal">
  <a:themeElements>
    <a:clrScheme name="Powerpointmal 9">
      <a:dk1>
        <a:srgbClr val="080808"/>
      </a:dk1>
      <a:lt1>
        <a:srgbClr val="FFFFFF"/>
      </a:lt1>
      <a:dk2>
        <a:srgbClr val="000000"/>
      </a:dk2>
      <a:lt2>
        <a:srgbClr val="B3DEE3"/>
      </a:lt2>
      <a:accent1>
        <a:srgbClr val="00468C"/>
      </a:accent1>
      <a:accent2>
        <a:srgbClr val="D0D0D0"/>
      </a:accent2>
      <a:accent3>
        <a:srgbClr val="FFFFFF"/>
      </a:accent3>
      <a:accent4>
        <a:srgbClr val="060606"/>
      </a:accent4>
      <a:accent5>
        <a:srgbClr val="AAB0C5"/>
      </a:accent5>
      <a:accent6>
        <a:srgbClr val="BCBCBC"/>
      </a:accent6>
      <a:hlink>
        <a:srgbClr val="0096CC"/>
      </a:hlink>
      <a:folHlink>
        <a:srgbClr val="969696"/>
      </a:folHlink>
    </a:clrScheme>
    <a:fontScheme name="Powerpointmal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mal 1">
        <a:dk1>
          <a:srgbClr val="000000"/>
        </a:dk1>
        <a:lt1>
          <a:srgbClr val="FFFFFF"/>
        </a:lt1>
        <a:dk2>
          <a:srgbClr val="9E9E9E"/>
        </a:dk2>
        <a:lt2>
          <a:srgbClr val="DDDDDD"/>
        </a:lt2>
        <a:accent1>
          <a:srgbClr val="BCBCBC"/>
        </a:accent1>
        <a:accent2>
          <a:srgbClr val="E9E9E9"/>
        </a:accent2>
        <a:accent3>
          <a:srgbClr val="FFFFFF"/>
        </a:accent3>
        <a:accent4>
          <a:srgbClr val="000000"/>
        </a:accent4>
        <a:accent5>
          <a:srgbClr val="DADADA"/>
        </a:accent5>
        <a:accent6>
          <a:srgbClr val="D3D3D3"/>
        </a:accent6>
        <a:hlink>
          <a:srgbClr val="BCBCBC"/>
        </a:hlink>
        <a:folHlink>
          <a:srgbClr val="5353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2">
        <a:dk1>
          <a:srgbClr val="292929"/>
        </a:dk1>
        <a:lt1>
          <a:srgbClr val="FFFFFF"/>
        </a:lt1>
        <a:dk2>
          <a:srgbClr val="000000"/>
        </a:dk2>
        <a:lt2>
          <a:srgbClr val="F0CD96"/>
        </a:lt2>
        <a:accent1>
          <a:srgbClr val="B4AA82"/>
        </a:accent1>
        <a:accent2>
          <a:srgbClr val="D0D0D0"/>
        </a:accent2>
        <a:accent3>
          <a:srgbClr val="FFFFFF"/>
        </a:accent3>
        <a:accent4>
          <a:srgbClr val="212121"/>
        </a:accent4>
        <a:accent5>
          <a:srgbClr val="D6D2C1"/>
        </a:accent5>
        <a:accent6>
          <a:srgbClr val="BCBCBC"/>
        </a:accent6>
        <a:hlink>
          <a:srgbClr val="96C0BE"/>
        </a:hlink>
        <a:folHlink>
          <a:srgbClr val="F0CD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3">
        <a:dk1>
          <a:srgbClr val="292929"/>
        </a:dk1>
        <a:lt1>
          <a:srgbClr val="FFFFFF"/>
        </a:lt1>
        <a:dk2>
          <a:srgbClr val="000000"/>
        </a:dk2>
        <a:lt2>
          <a:srgbClr val="F0CD96"/>
        </a:lt2>
        <a:accent1>
          <a:srgbClr val="B4AA82"/>
        </a:accent1>
        <a:accent2>
          <a:srgbClr val="D0D0D0"/>
        </a:accent2>
        <a:accent3>
          <a:srgbClr val="FFFFFF"/>
        </a:accent3>
        <a:accent4>
          <a:srgbClr val="212121"/>
        </a:accent4>
        <a:accent5>
          <a:srgbClr val="D6D2C1"/>
        </a:accent5>
        <a:accent6>
          <a:srgbClr val="BCBCBC"/>
        </a:accent6>
        <a:hlink>
          <a:srgbClr val="96C0BE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4">
        <a:dk1>
          <a:srgbClr val="4F7F97"/>
        </a:dk1>
        <a:lt1>
          <a:srgbClr val="FFFFFF"/>
        </a:lt1>
        <a:dk2>
          <a:srgbClr val="000000"/>
        </a:dk2>
        <a:lt2>
          <a:srgbClr val="9FD5D9"/>
        </a:lt2>
        <a:accent1>
          <a:srgbClr val="B4AA82"/>
        </a:accent1>
        <a:accent2>
          <a:srgbClr val="D0D0D0"/>
        </a:accent2>
        <a:accent3>
          <a:srgbClr val="FFFFFF"/>
        </a:accent3>
        <a:accent4>
          <a:srgbClr val="426C80"/>
        </a:accent4>
        <a:accent5>
          <a:srgbClr val="D6D2C1"/>
        </a:accent5>
        <a:accent6>
          <a:srgbClr val="BCBCBC"/>
        </a:accent6>
        <a:hlink>
          <a:srgbClr val="96C0BE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5">
        <a:dk1>
          <a:srgbClr val="080808"/>
        </a:dk1>
        <a:lt1>
          <a:srgbClr val="FFFFFF"/>
        </a:lt1>
        <a:dk2>
          <a:srgbClr val="000000"/>
        </a:dk2>
        <a:lt2>
          <a:srgbClr val="9FD5D9"/>
        </a:lt2>
        <a:accent1>
          <a:srgbClr val="4F7F97"/>
        </a:accent1>
        <a:accent2>
          <a:srgbClr val="D0D0D0"/>
        </a:accent2>
        <a:accent3>
          <a:srgbClr val="FFFFFF"/>
        </a:accent3>
        <a:accent4>
          <a:srgbClr val="060606"/>
        </a:accent4>
        <a:accent5>
          <a:srgbClr val="B2C0C9"/>
        </a:accent5>
        <a:accent6>
          <a:srgbClr val="BCBCBC"/>
        </a:accent6>
        <a:hlink>
          <a:srgbClr val="96C0BE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6">
        <a:dk1>
          <a:srgbClr val="080808"/>
        </a:dk1>
        <a:lt1>
          <a:srgbClr val="FFFFFF"/>
        </a:lt1>
        <a:dk2>
          <a:srgbClr val="000000"/>
        </a:dk2>
        <a:lt2>
          <a:srgbClr val="9FD5D9"/>
        </a:lt2>
        <a:accent1>
          <a:srgbClr val="4F7F97"/>
        </a:accent1>
        <a:accent2>
          <a:srgbClr val="D0D0D0"/>
        </a:accent2>
        <a:accent3>
          <a:srgbClr val="FFFFFF"/>
        </a:accent3>
        <a:accent4>
          <a:srgbClr val="060606"/>
        </a:accent4>
        <a:accent5>
          <a:srgbClr val="B2C0C9"/>
        </a:accent5>
        <a:accent6>
          <a:srgbClr val="BCBCBC"/>
        </a:accent6>
        <a:hlink>
          <a:srgbClr val="ACDCF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7">
        <a:dk1>
          <a:srgbClr val="080808"/>
        </a:dk1>
        <a:lt1>
          <a:srgbClr val="FFFFFF"/>
        </a:lt1>
        <a:dk2>
          <a:srgbClr val="000000"/>
        </a:dk2>
        <a:lt2>
          <a:srgbClr val="006698"/>
        </a:lt2>
        <a:accent1>
          <a:srgbClr val="4F7F97"/>
        </a:accent1>
        <a:accent2>
          <a:srgbClr val="D0D0D0"/>
        </a:accent2>
        <a:accent3>
          <a:srgbClr val="FFFFFF"/>
        </a:accent3>
        <a:accent4>
          <a:srgbClr val="060606"/>
        </a:accent4>
        <a:accent5>
          <a:srgbClr val="B2C0C9"/>
        </a:accent5>
        <a:accent6>
          <a:srgbClr val="BCBCBC"/>
        </a:accent6>
        <a:hlink>
          <a:srgbClr val="ACDCF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8">
        <a:dk1>
          <a:srgbClr val="080808"/>
        </a:dk1>
        <a:lt1>
          <a:srgbClr val="FFFFFF"/>
        </a:lt1>
        <a:dk2>
          <a:srgbClr val="000000"/>
        </a:dk2>
        <a:lt2>
          <a:srgbClr val="00468C"/>
        </a:lt2>
        <a:accent1>
          <a:srgbClr val="B3DEE3"/>
        </a:accent1>
        <a:accent2>
          <a:srgbClr val="D0D0D0"/>
        </a:accent2>
        <a:accent3>
          <a:srgbClr val="FFFFFF"/>
        </a:accent3>
        <a:accent4>
          <a:srgbClr val="060606"/>
        </a:accent4>
        <a:accent5>
          <a:srgbClr val="D6ECEF"/>
        </a:accent5>
        <a:accent6>
          <a:srgbClr val="BCBCBC"/>
        </a:accent6>
        <a:hlink>
          <a:srgbClr val="0096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9">
        <a:dk1>
          <a:srgbClr val="080808"/>
        </a:dk1>
        <a:lt1>
          <a:srgbClr val="FFFFFF"/>
        </a:lt1>
        <a:dk2>
          <a:srgbClr val="000000"/>
        </a:dk2>
        <a:lt2>
          <a:srgbClr val="B3DEE3"/>
        </a:lt2>
        <a:accent1>
          <a:srgbClr val="00468C"/>
        </a:accent1>
        <a:accent2>
          <a:srgbClr val="D0D0D0"/>
        </a:accent2>
        <a:accent3>
          <a:srgbClr val="FFFFFF"/>
        </a:accent3>
        <a:accent4>
          <a:srgbClr val="060606"/>
        </a:accent4>
        <a:accent5>
          <a:srgbClr val="AAB0C5"/>
        </a:accent5>
        <a:accent6>
          <a:srgbClr val="BCBCBC"/>
        </a:accent6>
        <a:hlink>
          <a:srgbClr val="0096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27830</TotalTime>
  <Words>291</Words>
  <Application>Microsoft Office PowerPoint</Application>
  <PresentationFormat>Skjermfremvisning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Wingdings</vt:lpstr>
      <vt:lpstr>Helvetica Neue</vt:lpstr>
      <vt:lpstr>Calibri</vt:lpstr>
      <vt:lpstr>Symbol</vt:lpstr>
      <vt:lpstr>Powerpointmal</vt:lpstr>
      <vt:lpstr>Norwegian national governance of archetypes: an update</vt:lpstr>
      <vt:lpstr>National archetype governance</vt:lpstr>
      <vt:lpstr>National archetype governance, cont’d</vt:lpstr>
      <vt:lpstr>Governance organisation</vt:lpstr>
      <vt:lpstr>Dev’t, review and approval</vt:lpstr>
      <vt:lpstr>Some results and problems</vt:lpstr>
      <vt:lpstr>More results and problems</vt:lpstr>
      <vt:lpstr>Even more results (without problems?)</vt:lpstr>
      <vt:lpstr>Possible solutions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Nasjonal IKT</dc:title>
  <dc:creator>Tore Totland</dc:creator>
  <cp:lastModifiedBy>Silje Ljosland Bakke</cp:lastModifiedBy>
  <cp:revision>971</cp:revision>
  <dcterms:created xsi:type="dcterms:W3CDTF">2003-11-24T19:13:09Z</dcterms:created>
  <dcterms:modified xsi:type="dcterms:W3CDTF">2014-09-17T07:54:37Z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www.in-support.com as part of the Toolbox project.</vt:lpwstr>
  </property>
</Properties>
</file>