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66" r:id="rId16"/>
    <p:sldId id="268" r:id="rId17"/>
    <p:sldId id="271" r:id="rId18"/>
    <p:sldId id="269" r:id="rId19"/>
    <p:sldId id="270" r:id="rId20"/>
    <p:sldId id="273" r:id="rId21"/>
    <p:sldId id="274" r:id="rId22"/>
    <p:sldId id="275" r:id="rId23"/>
    <p:sldId id="276" r:id="rId24"/>
    <p:sldId id="277" r:id="rId25"/>
    <p:sldId id="278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FE777-02AC-4074-82B3-12C2536C93BD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951B8-88E7-455B-9291-AB672BE5B8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6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DC30A-F555-432E-B922-532F672AA51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Gustavo Bacelar</a:t>
            </a:r>
          </a:p>
          <a:p>
            <a:r>
              <a:rPr lang="en-US" altLang="en-US"/>
              <a:t>Samuel Frade</a:t>
            </a:r>
          </a:p>
          <a:p>
            <a:r>
              <a:rPr lang="en-US" altLang="en-US"/>
              <a:t>Jose Almeida</a:t>
            </a:r>
          </a:p>
          <a:p>
            <a:r>
              <a:rPr lang="en-US" altLang="en-US"/>
              <a:t>Paulo Ferreira</a:t>
            </a:r>
          </a:p>
        </p:txBody>
      </p:sp>
    </p:spTree>
    <p:extLst>
      <p:ext uri="{BB962C8B-B14F-4D97-AF65-F5344CB8AC3E}">
        <p14:creationId xmlns:p14="http://schemas.microsoft.com/office/powerpoint/2010/main" val="301206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5C207A-B2B5-4544-BD43-8C7141F06B27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9CB60B-2C99-4FE7-933D-78DAA094D18C}" type="datetimeFigureOut">
              <a:rPr lang="en-AU" smtClean="0"/>
              <a:t>22/08/2015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hyperlink" Target="mailto:pablo.pazos@cabolab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962400"/>
            <a:ext cx="9144000" cy="1447800"/>
          </a:xfrm>
          <a:prstGeom prst="rect">
            <a:avLst/>
          </a:prstGeom>
          <a:solidFill>
            <a:srgbClr val="F4F4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228850"/>
          </a:xfrm>
        </p:spPr>
        <p:txBody>
          <a:bodyPr/>
          <a:lstStyle/>
          <a:p>
            <a:r>
              <a:rPr lang="en-US" altLang="en-US" sz="4400"/>
              <a:t>Educating the Workforce for openEHR implementation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9144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400"/>
              <a:t>Pablo Pazos Gutiérrez</a:t>
            </a:r>
          </a:p>
          <a:p>
            <a:r>
              <a:rPr lang="es-ES_tradnl" altLang="en-US" sz="2000">
                <a:solidFill>
                  <a:srgbClr val="4E61A6"/>
                </a:solidFill>
              </a:rPr>
              <a:t>co-lead of the openEHR training program</a:t>
            </a:r>
            <a:endParaRPr lang="en-US" altLang="en-US" sz="2000">
              <a:solidFill>
                <a:srgbClr val="4E61A6"/>
              </a:solidFill>
            </a:endParaRPr>
          </a:p>
          <a:p>
            <a:r>
              <a:rPr lang="en-US" altLang="en-US" sz="2000"/>
              <a:t>pablo.pazos@cabolabs.com</a:t>
            </a:r>
          </a:p>
        </p:txBody>
      </p:sp>
      <p:pic>
        <p:nvPicPr>
          <p:cNvPr id="4101" name="Picture 5" descr="horizontal_pr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5943600"/>
            <a:ext cx="22098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Evaluation &amp; Certification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1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20BC-17BC-48DD-8EA7-DDBD41F2445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&amp; Certification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000"/>
              <a:t>Curso de openEHR en español (Introductory / Intermediate)</a:t>
            </a:r>
          </a:p>
          <a:p>
            <a:pPr lvl="1"/>
            <a:r>
              <a:rPr lang="en-US" altLang="en-US" sz="1800"/>
              <a:t>2 mandatory assignments (1st excercise, 2nd monography, 5/10)</a:t>
            </a:r>
          </a:p>
          <a:p>
            <a:pPr lvl="1"/>
            <a:r>
              <a:rPr lang="en-US" altLang="en-US" sz="1800"/>
              <a:t>related to clinical modeling, creating / translating archetypes, using tools</a:t>
            </a:r>
          </a:p>
          <a:p>
            <a:r>
              <a:rPr lang="en-US" altLang="en-US" sz="2000"/>
              <a:t>Curso de Diseño de Bases de Datos Clínicas con openEHR</a:t>
            </a:r>
          </a:p>
          <a:p>
            <a:pPr lvl="1"/>
            <a:r>
              <a:rPr lang="en-US" altLang="en-US" sz="1800"/>
              <a:t>4 assignments, 100 points, 50/100</a:t>
            </a:r>
          </a:p>
          <a:p>
            <a:pPr lvl="2"/>
            <a:r>
              <a:rPr lang="en-US" altLang="en-US" sz="1600"/>
              <a:t>EHR database design</a:t>
            </a:r>
          </a:p>
          <a:p>
            <a:pPr lvl="2"/>
            <a:r>
              <a:rPr lang="en-US" altLang="en-US" sz="1600"/>
              <a:t>1st implementation using a DBMS</a:t>
            </a:r>
          </a:p>
          <a:p>
            <a:pPr lvl="2"/>
            <a:r>
              <a:rPr lang="en-US" altLang="en-US" sz="1600"/>
              <a:t>adding openEHR metadata to the DB implementation</a:t>
            </a:r>
          </a:p>
          <a:p>
            <a:pPr lvl="2"/>
            <a:r>
              <a:rPr lang="en-US" altLang="en-US" sz="1600"/>
              <a:t>adding support for versioned data</a:t>
            </a:r>
          </a:p>
          <a:p>
            <a:r>
              <a:rPr lang="en-US" altLang="en-US" sz="2000"/>
              <a:t>Curso de Interoperabilidad entre Sistemas de Información en Salud</a:t>
            </a:r>
          </a:p>
          <a:p>
            <a:pPr lvl="1"/>
            <a:r>
              <a:rPr lang="en-US" altLang="en-US" sz="1800"/>
              <a:t>4 assignments, 100 points, 50/100, all needs programming</a:t>
            </a:r>
          </a:p>
          <a:p>
            <a:pPr lvl="2"/>
            <a:r>
              <a:rPr lang="en-US" altLang="en-US" sz="1600"/>
              <a:t>Communication protocols testing</a:t>
            </a:r>
          </a:p>
          <a:p>
            <a:pPr lvl="2"/>
            <a:r>
              <a:rPr lang="en-US" altLang="en-US" sz="1600"/>
              <a:t>HL7 v2.x message interchange</a:t>
            </a:r>
          </a:p>
          <a:p>
            <a:pPr lvl="2"/>
            <a:r>
              <a:rPr lang="en-US" altLang="en-US" sz="1600"/>
              <a:t>DICOM studies communication, storage, query and retrieval</a:t>
            </a:r>
          </a:p>
          <a:p>
            <a:pPr lvl="2"/>
            <a:r>
              <a:rPr lang="en-US" altLang="en-US" sz="1600"/>
              <a:t>openEHR clinical document interchange</a:t>
            </a:r>
          </a:p>
          <a:p>
            <a:r>
              <a:rPr lang="en-US" altLang="en-US" sz="2000"/>
              <a:t>Joint certification: ACHISA + CaboLabs</a:t>
            </a:r>
          </a:p>
          <a:p>
            <a:pPr lvl="1"/>
            <a:r>
              <a:rPr lang="en-US" altLang="en-US" sz="1800"/>
              <a:t>looking for partners from universities</a:t>
            </a:r>
          </a:p>
        </p:txBody>
      </p:sp>
    </p:spTree>
    <p:extLst>
      <p:ext uri="{BB962C8B-B14F-4D97-AF65-F5344CB8AC3E}">
        <p14:creationId xmlns:p14="http://schemas.microsoft.com/office/powerpoint/2010/main" val="162039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9873-FED7-4B55-BB57-4198A78C2A5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&amp; Certification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/>
              <a:t>We are working to formalize and standardize openEHR training to allow an official openEHR certification</a:t>
            </a:r>
          </a:p>
          <a:p>
            <a:pPr lvl="1"/>
            <a:r>
              <a:rPr lang="en-US" altLang="en-US" sz="2000"/>
              <a:t>Trainer certification</a:t>
            </a:r>
          </a:p>
          <a:p>
            <a:pPr lvl="2"/>
            <a:r>
              <a:rPr lang="en-US" altLang="en-US" sz="1800"/>
              <a:t>what is knowledge and experience required to be an openEHR trainer?</a:t>
            </a:r>
          </a:p>
          <a:p>
            <a:pPr lvl="1"/>
            <a:r>
              <a:rPr lang="en-US" altLang="en-US" sz="2000"/>
              <a:t>Materials</a:t>
            </a:r>
          </a:p>
          <a:p>
            <a:pPr lvl="2"/>
            <a:r>
              <a:rPr lang="en-US" altLang="en-US" sz="1800"/>
              <a:t>core set of materials accredited trainers can use and adapt</a:t>
            </a:r>
          </a:p>
          <a:p>
            <a:pPr lvl="1"/>
            <a:r>
              <a:rPr lang="en-US" altLang="en-US" sz="2000"/>
              <a:t>Funding</a:t>
            </a:r>
          </a:p>
          <a:p>
            <a:pPr lvl="2"/>
            <a:r>
              <a:rPr lang="en-US" altLang="en-US" sz="1800"/>
              <a:t>looking for a sustainable way to support supervision</a:t>
            </a:r>
          </a:p>
          <a:p>
            <a:pPr lvl="2"/>
            <a:r>
              <a:rPr lang="en-US" altLang="en-US" sz="1800"/>
              <a:t>evaluation and certification for trainers and students</a:t>
            </a:r>
          </a:p>
          <a:p>
            <a:pPr lvl="2"/>
            <a:r>
              <a:rPr lang="en-US" altLang="en-US" sz="1800"/>
              <a:t>maintaining materials, support training events, ...</a:t>
            </a:r>
          </a:p>
          <a:p>
            <a:pPr lvl="1"/>
            <a:r>
              <a:rPr lang="en-US" altLang="en-US" sz="2000"/>
              <a:t>Strategy</a:t>
            </a:r>
          </a:p>
          <a:p>
            <a:pPr lvl="2"/>
            <a:r>
              <a:rPr lang="en-US" altLang="en-US" sz="1800"/>
              <a:t>vendor neutrality but vendor friendly</a:t>
            </a:r>
          </a:p>
          <a:p>
            <a:pPr lvl="2"/>
            <a:r>
              <a:rPr lang="en-US" altLang="en-US" sz="1800"/>
              <a:t>allow different vendors &amp; institutions to compete on training offerings</a:t>
            </a:r>
          </a:p>
        </p:txBody>
      </p:sp>
    </p:spTree>
    <p:extLst>
      <p:ext uri="{BB962C8B-B14F-4D97-AF65-F5344CB8AC3E}">
        <p14:creationId xmlns:p14="http://schemas.microsoft.com/office/powerpoint/2010/main" val="367072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B5F4-4253-4093-857D-C6FE25B60B7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&amp; Certification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Vision: Create an openEHR University</a:t>
            </a:r>
          </a:p>
          <a:p>
            <a:pPr lvl="1"/>
            <a:r>
              <a:rPr lang="en-US" altLang="en-US" sz="2000"/>
              <a:t>different vendors working together (collaborating not competing)</a:t>
            </a:r>
          </a:p>
          <a:p>
            <a:pPr lvl="1"/>
            <a:r>
              <a:rPr lang="en-US" altLang="en-US" sz="2000"/>
              <a:t>worldwide courses in many languages</a:t>
            </a:r>
          </a:p>
          <a:p>
            <a:pPr lvl="1"/>
            <a:r>
              <a:rPr lang="en-US" altLang="en-US" sz="2000"/>
              <a:t>courses fees adapted to the cost of life of each geographic region</a:t>
            </a:r>
          </a:p>
          <a:p>
            <a:pPr lvl="1"/>
            <a:r>
              <a:rPr lang="en-US" altLang="en-US" sz="2000"/>
              <a:t>certification funded by % of the course registration fees</a:t>
            </a:r>
          </a:p>
          <a:p>
            <a:pPr lvl="1"/>
            <a:r>
              <a:rPr lang="en-US" altLang="en-US" sz="2000"/>
              <a:t>free scholarships for students and low-resource countries</a:t>
            </a:r>
          </a:p>
          <a:p>
            <a:pPr lvl="1"/>
            <a:r>
              <a:rPr lang="en-US" altLang="en-US" sz="2000"/>
              <a:t>integrated training programs, not just disparate courses</a:t>
            </a:r>
          </a:p>
        </p:txBody>
      </p:sp>
    </p:spTree>
    <p:extLst>
      <p:ext uri="{BB962C8B-B14F-4D97-AF65-F5344CB8AC3E}">
        <p14:creationId xmlns:p14="http://schemas.microsoft.com/office/powerpoint/2010/main" val="1895687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en-US"/>
              <a:t>Muito Obrigado</a:t>
            </a: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32238" y="3429000"/>
            <a:ext cx="3992562" cy="1752600"/>
          </a:xfrm>
        </p:spPr>
        <p:txBody>
          <a:bodyPr/>
          <a:lstStyle/>
          <a:p>
            <a:pPr algn="l"/>
            <a:r>
              <a:rPr lang="es-ES" altLang="en-US" sz="2400">
                <a:hlinkClick r:id="rId2"/>
              </a:rPr>
              <a:t>pablo.pazos@cabolabs.com</a:t>
            </a:r>
            <a:r>
              <a:rPr lang="es-ES" altLang="en-US" sz="2400"/>
              <a:t> </a:t>
            </a:r>
          </a:p>
          <a:p>
            <a:pPr algn="l"/>
            <a:r>
              <a:rPr lang="es-ES" altLang="en-US" sz="2400">
                <a:solidFill>
                  <a:schemeClr val="hlink"/>
                </a:solidFill>
              </a:rPr>
              <a:t>@ppazos</a:t>
            </a:r>
          </a:p>
          <a:p>
            <a:pPr algn="l"/>
            <a:r>
              <a:rPr lang="es-ES" altLang="en-US" sz="2400">
                <a:solidFill>
                  <a:schemeClr val="hlink"/>
                </a:solidFill>
              </a:rPr>
              <a:t>github.com/ppazos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pic>
        <p:nvPicPr>
          <p:cNvPr id="10246" name="Picture 6" descr="pabl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165576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twitter-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3946525"/>
            <a:ext cx="3651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emai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5" t="4875" r="4875" b="4875"/>
          <a:stretch>
            <a:fillRect/>
          </a:stretch>
        </p:blipFill>
        <p:spPr bwMode="auto">
          <a:xfrm>
            <a:off x="3551238" y="3514725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github-11-xx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4381500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horizontal_prin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6019800"/>
            <a:ext cx="22098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1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Silje Ljosland Bakke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9273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National </a:t>
            </a:r>
            <a:r>
              <a:rPr lang="nb-NO" dirty="0" err="1" smtClean="0"/>
              <a:t>Governance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err="1" smtClean="0"/>
              <a:t>Details</a:t>
            </a:r>
            <a:r>
              <a:rPr lang="nb-NO" sz="2800" dirty="0" smtClean="0"/>
              <a:t> </a:t>
            </a:r>
            <a:r>
              <a:rPr lang="nb-NO" sz="2800" dirty="0" err="1" smtClean="0"/>
              <a:t>are</a:t>
            </a:r>
            <a:r>
              <a:rPr lang="nb-NO" sz="2800" dirty="0" smtClean="0"/>
              <a:t> </a:t>
            </a:r>
            <a:r>
              <a:rPr lang="nb-NO" sz="2800" dirty="0" err="1" smtClean="0"/>
              <a:t>on</a:t>
            </a:r>
            <a:r>
              <a:rPr lang="nb-NO" sz="2800" dirty="0" smtClean="0"/>
              <a:t> my poster at </a:t>
            </a:r>
            <a:r>
              <a:rPr lang="nb-NO" sz="2800" dirty="0" err="1" smtClean="0"/>
              <a:t>board</a:t>
            </a:r>
            <a:r>
              <a:rPr lang="nb-NO" sz="2800" dirty="0" smtClean="0"/>
              <a:t> 76, </a:t>
            </a:r>
            <a:r>
              <a:rPr lang="nb-NO" sz="2800" dirty="0" err="1" smtClean="0"/>
              <a:t>presentation</a:t>
            </a:r>
            <a:r>
              <a:rPr lang="nb-NO" sz="2800" dirty="0" smtClean="0"/>
              <a:t> </a:t>
            </a:r>
            <a:r>
              <a:rPr lang="nb-NO" sz="2800" dirty="0" err="1" smtClean="0"/>
              <a:t>today</a:t>
            </a:r>
            <a:r>
              <a:rPr lang="nb-NO" sz="2800" dirty="0" smtClean="0"/>
              <a:t> at 13:00-14:30</a:t>
            </a:r>
          </a:p>
          <a:p>
            <a:r>
              <a:rPr lang="nb-NO" sz="2800" dirty="0" smtClean="0"/>
              <a:t>In </a:t>
            </a:r>
            <a:r>
              <a:rPr lang="nb-NO" sz="2800" dirty="0" err="1" smtClean="0"/>
              <a:t>short</a:t>
            </a:r>
            <a:r>
              <a:rPr lang="nb-NO" sz="2800" dirty="0" smtClean="0"/>
              <a:t>, </a:t>
            </a:r>
            <a:r>
              <a:rPr lang="nb-NO" sz="2800" dirty="0" err="1" smtClean="0"/>
              <a:t>what</a:t>
            </a:r>
            <a:r>
              <a:rPr lang="nb-NO" sz="2800" dirty="0" smtClean="0"/>
              <a:t> </a:t>
            </a:r>
            <a:r>
              <a:rPr lang="nb-NO" sz="2800" dirty="0" err="1" smtClean="0"/>
              <a:t>you</a:t>
            </a:r>
            <a:r>
              <a:rPr lang="nb-NO" sz="2800" dirty="0" smtClean="0"/>
              <a:t> </a:t>
            </a:r>
            <a:r>
              <a:rPr lang="nb-NO" sz="2800" dirty="0" err="1" smtClean="0"/>
              <a:t>need</a:t>
            </a:r>
            <a:r>
              <a:rPr lang="nb-NO" sz="2800" dirty="0" smtClean="0"/>
              <a:t>:</a:t>
            </a:r>
          </a:p>
          <a:p>
            <a:pPr lvl="1"/>
            <a:r>
              <a:rPr lang="nb-NO" sz="2800" dirty="0" smtClean="0"/>
              <a:t>A plan and a </a:t>
            </a:r>
            <a:r>
              <a:rPr lang="nb-NO" sz="2800" dirty="0" err="1" smtClean="0"/>
              <a:t>set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rules</a:t>
            </a:r>
            <a:r>
              <a:rPr lang="nb-NO" sz="2800" dirty="0" smtClean="0"/>
              <a:t>, </a:t>
            </a:r>
            <a:r>
              <a:rPr lang="nb-NO" sz="2800" dirty="0" err="1" smtClean="0"/>
              <a:t>aka</a:t>
            </a:r>
            <a:r>
              <a:rPr lang="nb-NO" sz="2800" dirty="0" smtClean="0"/>
              <a:t> a </a:t>
            </a:r>
            <a:r>
              <a:rPr lang="nb-NO" sz="2800" dirty="0" err="1" smtClean="0"/>
              <a:t>governance</a:t>
            </a:r>
            <a:r>
              <a:rPr lang="nb-NO" sz="2800" dirty="0" smtClean="0"/>
              <a:t> </a:t>
            </a:r>
            <a:r>
              <a:rPr lang="nb-NO" sz="2800" dirty="0" err="1" smtClean="0"/>
              <a:t>model</a:t>
            </a:r>
            <a:endParaRPr lang="nb-NO" sz="2800" dirty="0" smtClean="0"/>
          </a:p>
          <a:p>
            <a:pPr lvl="1"/>
            <a:r>
              <a:rPr lang="nb-NO" sz="2800" dirty="0" smtClean="0"/>
              <a:t>A sponsor to </a:t>
            </a:r>
            <a:r>
              <a:rPr lang="nb-NO" sz="2800" dirty="0" err="1" smtClean="0"/>
              <a:t>pay</a:t>
            </a:r>
            <a:r>
              <a:rPr lang="nb-NO" sz="2800" dirty="0" smtClean="0"/>
              <a:t> for </a:t>
            </a:r>
            <a:r>
              <a:rPr lang="nb-NO" sz="2800" dirty="0" err="1" smtClean="0"/>
              <a:t>tools</a:t>
            </a:r>
            <a:r>
              <a:rPr lang="nb-NO" sz="2800" dirty="0" smtClean="0"/>
              <a:t>, time and training</a:t>
            </a:r>
          </a:p>
          <a:p>
            <a:pPr lvl="1"/>
            <a:r>
              <a:rPr lang="nb-NO" sz="2800" dirty="0" err="1" smtClean="0"/>
              <a:t>Decision</a:t>
            </a:r>
            <a:r>
              <a:rPr lang="nb-NO" sz="2800" dirty="0" smtClean="0"/>
              <a:t> maker buy-in to be </a:t>
            </a:r>
            <a:r>
              <a:rPr lang="nb-NO" sz="2800" dirty="0" err="1" smtClean="0"/>
              <a:t>able</a:t>
            </a:r>
            <a:r>
              <a:rPr lang="nb-NO" sz="2800" dirty="0" smtClean="0"/>
              <a:t> to spend a </a:t>
            </a:r>
            <a:r>
              <a:rPr lang="nb-NO" sz="2800" dirty="0" err="1" smtClean="0"/>
              <a:t>little</a:t>
            </a:r>
            <a:r>
              <a:rPr lang="nb-NO" sz="2800" dirty="0" smtClean="0"/>
              <a:t> time from a lot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people</a:t>
            </a:r>
            <a:endParaRPr lang="nb-NO" sz="2800" dirty="0" smtClean="0"/>
          </a:p>
          <a:p>
            <a:pPr lvl="1"/>
            <a:r>
              <a:rPr lang="nb-NO" sz="2800" dirty="0" smtClean="0"/>
              <a:t>Training</a:t>
            </a:r>
          </a:p>
          <a:p>
            <a:pPr lvl="1"/>
            <a:r>
              <a:rPr lang="nb-NO" sz="2800" dirty="0" smtClean="0"/>
              <a:t>CLINICIAN BUY-IN</a:t>
            </a:r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2897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Decision</a:t>
            </a:r>
            <a:r>
              <a:rPr lang="nb-NO" dirty="0" smtClean="0"/>
              <a:t> maker buy-in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No universal </a:t>
            </a:r>
            <a:r>
              <a:rPr lang="nb-NO" sz="2400" dirty="0" err="1" smtClean="0"/>
              <a:t>answer</a:t>
            </a:r>
            <a:endParaRPr lang="nb-NO" sz="2400" dirty="0"/>
          </a:p>
          <a:p>
            <a:r>
              <a:rPr lang="nb-NO" sz="2400" dirty="0" err="1" smtClean="0"/>
              <a:t>We’ve</a:t>
            </a:r>
            <a:r>
              <a:rPr lang="nb-NO" sz="2400" dirty="0" smtClean="0"/>
              <a:t> </a:t>
            </a:r>
            <a:r>
              <a:rPr lang="nb-NO" sz="2400" dirty="0" err="1" smtClean="0"/>
              <a:t>managed</a:t>
            </a:r>
            <a:r>
              <a:rPr lang="nb-NO" sz="2400" dirty="0" smtClean="0"/>
              <a:t> buy-in from </a:t>
            </a:r>
            <a:r>
              <a:rPr lang="nb-NO" sz="2400" dirty="0" err="1" smtClean="0"/>
              <a:t>the</a:t>
            </a:r>
            <a:r>
              <a:rPr lang="nb-NO" sz="2400" dirty="0" smtClean="0"/>
              <a:t> hospital </a:t>
            </a:r>
            <a:r>
              <a:rPr lang="nb-NO" sz="2400" dirty="0" err="1" smtClean="0"/>
              <a:t>sector</a:t>
            </a:r>
            <a:r>
              <a:rPr lang="nb-NO" sz="2400" dirty="0" smtClean="0"/>
              <a:t>, </a:t>
            </a:r>
            <a:r>
              <a:rPr lang="nb-NO" sz="2400" dirty="0" err="1" smtClean="0"/>
              <a:t>but</a:t>
            </a:r>
            <a:r>
              <a:rPr lang="nb-NO" sz="2400" dirty="0" smtClean="0"/>
              <a:t> </a:t>
            </a:r>
            <a:r>
              <a:rPr lang="nb-NO" sz="2400" dirty="0" err="1" smtClean="0"/>
              <a:t>only</a:t>
            </a:r>
            <a:r>
              <a:rPr lang="nb-NO" sz="2400" dirty="0" smtClean="0"/>
              <a:t> </a:t>
            </a:r>
            <a:r>
              <a:rPr lang="nb-NO" sz="2400" dirty="0" err="1" smtClean="0"/>
              <a:t>partly</a:t>
            </a:r>
            <a:r>
              <a:rPr lang="nb-NO" sz="2400" dirty="0" smtClean="0"/>
              <a:t> from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Directorate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Health</a:t>
            </a:r>
            <a:endParaRPr lang="nb-NO" sz="2400" dirty="0"/>
          </a:p>
          <a:p>
            <a:r>
              <a:rPr lang="nb-NO" sz="2400" dirty="0" smtClean="0"/>
              <a:t>Basic </a:t>
            </a:r>
            <a:r>
              <a:rPr lang="nb-NO" sz="2400" dirty="0" err="1" smtClean="0"/>
              <a:t>communication</a:t>
            </a:r>
            <a:r>
              <a:rPr lang="nb-NO" sz="2400" dirty="0" smtClean="0"/>
              <a:t> </a:t>
            </a:r>
            <a:r>
              <a:rPr lang="nb-NO" sz="2400" dirty="0" err="1" smtClean="0"/>
              <a:t>theory</a:t>
            </a:r>
            <a:endParaRPr lang="nb-NO" sz="2400" dirty="0" smtClean="0"/>
          </a:p>
          <a:p>
            <a:r>
              <a:rPr lang="nb-NO" sz="2400" dirty="0" err="1" smtClean="0"/>
              <a:t>Identify</a:t>
            </a:r>
            <a:r>
              <a:rPr lang="nb-NO" sz="2400" dirty="0" smtClean="0"/>
              <a:t> </a:t>
            </a:r>
            <a:r>
              <a:rPr lang="nb-NO" sz="2400" dirty="0" err="1" smtClean="0"/>
              <a:t>your</a:t>
            </a:r>
            <a:r>
              <a:rPr lang="nb-NO" sz="2400" dirty="0" smtClean="0"/>
              <a:t> stakeholders</a:t>
            </a:r>
          </a:p>
          <a:p>
            <a:r>
              <a:rPr lang="nb-NO" sz="2600" dirty="0" err="1" smtClean="0"/>
              <a:t>Generally</a:t>
            </a:r>
            <a:r>
              <a:rPr lang="nb-NO" sz="2600" dirty="0" smtClean="0"/>
              <a:t>, </a:t>
            </a:r>
            <a:r>
              <a:rPr lang="nb-NO" sz="2600" dirty="0" err="1" smtClean="0"/>
              <a:t>decision</a:t>
            </a:r>
            <a:r>
              <a:rPr lang="nb-NO" sz="2600" dirty="0" smtClean="0"/>
              <a:t> makers </a:t>
            </a:r>
            <a:r>
              <a:rPr lang="nb-NO" sz="2600" dirty="0" err="1" smtClean="0"/>
              <a:t>are</a:t>
            </a:r>
            <a:r>
              <a:rPr lang="nb-NO" sz="2600" dirty="0" smtClean="0"/>
              <a:t> </a:t>
            </a:r>
            <a:r>
              <a:rPr lang="nb-NO" sz="2600" dirty="0" err="1" smtClean="0"/>
              <a:t>interested</a:t>
            </a:r>
            <a:r>
              <a:rPr lang="nb-NO" sz="2600" dirty="0" smtClean="0"/>
              <a:t> in </a:t>
            </a:r>
            <a:r>
              <a:rPr lang="nb-NO" sz="2600" dirty="0" err="1" smtClean="0"/>
              <a:t>reporting</a:t>
            </a:r>
            <a:r>
              <a:rPr lang="nb-NO" sz="2600" dirty="0" smtClean="0"/>
              <a:t>, </a:t>
            </a:r>
            <a:r>
              <a:rPr lang="nb-NO" sz="2600" dirty="0" err="1" smtClean="0"/>
              <a:t>quality</a:t>
            </a:r>
            <a:r>
              <a:rPr lang="nb-NO" sz="2600" dirty="0" smtClean="0"/>
              <a:t> </a:t>
            </a:r>
            <a:r>
              <a:rPr lang="nb-NO" sz="2600" dirty="0" err="1" smtClean="0"/>
              <a:t>control</a:t>
            </a:r>
            <a:r>
              <a:rPr lang="nb-NO" sz="2600" dirty="0" smtClean="0"/>
              <a:t>, </a:t>
            </a:r>
            <a:r>
              <a:rPr lang="nb-NO" sz="2600" dirty="0" err="1" smtClean="0"/>
              <a:t>economy</a:t>
            </a:r>
            <a:r>
              <a:rPr lang="nb-NO" sz="2600" dirty="0" smtClean="0"/>
              <a:t>, </a:t>
            </a:r>
            <a:r>
              <a:rPr lang="nb-NO" sz="2600" dirty="0" err="1" smtClean="0"/>
              <a:t>cost</a:t>
            </a:r>
            <a:r>
              <a:rPr lang="nb-NO" sz="2600" dirty="0" smtClean="0"/>
              <a:t>/</a:t>
            </a:r>
            <a:r>
              <a:rPr lang="nb-NO" sz="2600" dirty="0" err="1" smtClean="0"/>
              <a:t>benefit</a:t>
            </a:r>
            <a:endParaRPr lang="nb-NO" sz="2600" dirty="0" smtClean="0"/>
          </a:p>
          <a:p>
            <a:r>
              <a:rPr lang="nb-NO" sz="2400" dirty="0" err="1" smtClean="0"/>
              <a:t>Explain</a:t>
            </a:r>
            <a:r>
              <a:rPr lang="nb-NO" sz="2400" dirty="0" smtClean="0"/>
              <a:t> </a:t>
            </a:r>
            <a:r>
              <a:rPr lang="nb-NO" sz="2400" dirty="0" err="1" smtClean="0"/>
              <a:t>how</a:t>
            </a:r>
            <a:r>
              <a:rPr lang="nb-NO" sz="2400" dirty="0" smtClean="0"/>
              <a:t> </a:t>
            </a:r>
            <a:r>
              <a:rPr lang="nb-NO" sz="2400" dirty="0" err="1" smtClean="0"/>
              <a:t>information</a:t>
            </a:r>
            <a:r>
              <a:rPr lang="nb-NO" sz="2400" dirty="0" smtClean="0"/>
              <a:t> </a:t>
            </a:r>
            <a:r>
              <a:rPr lang="nb-NO" sz="2400" dirty="0" err="1" smtClean="0"/>
              <a:t>modelling</a:t>
            </a:r>
            <a:r>
              <a:rPr lang="nb-NO" sz="2400" dirty="0" smtClean="0"/>
              <a:t> has to be done </a:t>
            </a:r>
            <a:r>
              <a:rPr lang="nb-NO" sz="2400" dirty="0" err="1" smtClean="0"/>
              <a:t>no</a:t>
            </a:r>
            <a:r>
              <a:rPr lang="nb-NO" sz="2400" dirty="0" smtClean="0"/>
              <a:t> matter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approach</a:t>
            </a:r>
            <a:endParaRPr lang="nb-NO" sz="2400" dirty="0" smtClean="0"/>
          </a:p>
          <a:p>
            <a:pPr lvl="1"/>
            <a:r>
              <a:rPr lang="nb-NO" sz="2600" dirty="0" smtClean="0"/>
              <a:t>It makes </a:t>
            </a:r>
            <a:r>
              <a:rPr lang="nb-NO" sz="2600" dirty="0" err="1" smtClean="0"/>
              <a:t>sense</a:t>
            </a:r>
            <a:r>
              <a:rPr lang="nb-NO" sz="2600" dirty="0" smtClean="0"/>
              <a:t> from </a:t>
            </a:r>
            <a:r>
              <a:rPr lang="nb-NO" sz="2600" dirty="0" err="1" smtClean="0"/>
              <a:t>both</a:t>
            </a:r>
            <a:r>
              <a:rPr lang="nb-NO" sz="2600" dirty="0" smtClean="0"/>
              <a:t> an </a:t>
            </a:r>
            <a:r>
              <a:rPr lang="nb-NO" sz="2600" dirty="0" err="1" smtClean="0"/>
              <a:t>economic</a:t>
            </a:r>
            <a:r>
              <a:rPr lang="nb-NO" sz="2600" dirty="0" smtClean="0"/>
              <a:t> and an </a:t>
            </a:r>
            <a:r>
              <a:rPr lang="nb-NO" sz="2600" dirty="0" err="1" smtClean="0"/>
              <a:t>interoperability</a:t>
            </a:r>
            <a:r>
              <a:rPr lang="nb-NO" sz="2600" dirty="0" smtClean="0"/>
              <a:t> POV to do it ONCE</a:t>
            </a:r>
            <a:endParaRPr lang="nb-NO" sz="2600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00805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How to </a:t>
            </a:r>
            <a:r>
              <a:rPr lang="nb-NO" dirty="0" err="1" smtClean="0"/>
              <a:t>engage</a:t>
            </a:r>
            <a:r>
              <a:rPr lang="nb-NO" dirty="0" smtClean="0"/>
              <a:t> </a:t>
            </a:r>
            <a:r>
              <a:rPr lang="nb-NO" dirty="0" err="1" smtClean="0"/>
              <a:t>clinicians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5160640"/>
          </a:xfrm>
        </p:spPr>
        <p:txBody>
          <a:bodyPr>
            <a:noAutofit/>
          </a:bodyPr>
          <a:lstStyle/>
          <a:p>
            <a:r>
              <a:rPr lang="nb-NO" sz="2400" dirty="0" err="1" smtClean="0"/>
              <a:t>Disclaimer</a:t>
            </a:r>
            <a:r>
              <a:rPr lang="nb-NO" sz="2400" dirty="0" smtClean="0"/>
              <a:t>: By «</a:t>
            </a:r>
            <a:r>
              <a:rPr lang="nb-NO" sz="2400" dirty="0" err="1" smtClean="0"/>
              <a:t>clinicians</a:t>
            </a:r>
            <a:r>
              <a:rPr lang="nb-NO" sz="2400" dirty="0" smtClean="0"/>
              <a:t>», I </a:t>
            </a:r>
            <a:r>
              <a:rPr lang="nb-NO" sz="2400" dirty="0" err="1" smtClean="0"/>
              <a:t>mean</a:t>
            </a:r>
            <a:r>
              <a:rPr lang="nb-NO" sz="2400" dirty="0" smtClean="0"/>
              <a:t> all </a:t>
            </a:r>
            <a:r>
              <a:rPr lang="nb-NO" sz="2400" dirty="0" err="1" smtClean="0"/>
              <a:t>healthcare</a:t>
            </a:r>
            <a:r>
              <a:rPr lang="nb-NO" sz="2400" dirty="0" smtClean="0"/>
              <a:t> </a:t>
            </a:r>
            <a:r>
              <a:rPr lang="nb-NO" sz="2400" dirty="0" err="1" smtClean="0"/>
              <a:t>professionals</a:t>
            </a:r>
            <a:r>
              <a:rPr lang="nb-NO" sz="2400" dirty="0" smtClean="0"/>
              <a:t> </a:t>
            </a:r>
            <a:r>
              <a:rPr lang="nb-NO" sz="2400" dirty="0" err="1" smtClean="0"/>
              <a:t>who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patients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a </a:t>
            </a:r>
            <a:r>
              <a:rPr lang="nb-NO" sz="2400" dirty="0" err="1" smtClean="0"/>
              <a:t>regular</a:t>
            </a:r>
            <a:r>
              <a:rPr lang="nb-NO" sz="2400" dirty="0" smtClean="0"/>
              <a:t> basis.</a:t>
            </a:r>
          </a:p>
          <a:p>
            <a:r>
              <a:rPr lang="nb-NO" sz="2400" dirty="0" err="1" smtClean="0"/>
              <a:t>Recognise</a:t>
            </a:r>
            <a:r>
              <a:rPr lang="nb-NO" sz="2400" dirty="0" smtClean="0"/>
              <a:t> </a:t>
            </a:r>
            <a:r>
              <a:rPr lang="nb-NO" sz="2400" dirty="0" err="1" smtClean="0"/>
              <a:t>that</a:t>
            </a:r>
            <a:r>
              <a:rPr lang="nb-NO" sz="2400" dirty="0" smtClean="0"/>
              <a:t> most </a:t>
            </a:r>
            <a:r>
              <a:rPr lang="nb-NO" sz="2400" dirty="0" err="1" smtClean="0"/>
              <a:t>good</a:t>
            </a:r>
            <a:r>
              <a:rPr lang="nb-NO" sz="2400" dirty="0" smtClean="0"/>
              <a:t> </a:t>
            </a:r>
            <a:r>
              <a:rPr lang="nb-NO" sz="2400" dirty="0" err="1" smtClean="0"/>
              <a:t>clinicians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endParaRPr lang="nb-NO" sz="2400" dirty="0" smtClean="0"/>
          </a:p>
          <a:p>
            <a:pPr lvl="1"/>
            <a:r>
              <a:rPr lang="nb-NO" sz="2400" dirty="0" smtClean="0"/>
              <a:t>Not computer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</a:t>
            </a:r>
            <a:r>
              <a:rPr lang="nb-NO" sz="2400" dirty="0" err="1" smtClean="0"/>
              <a:t>but</a:t>
            </a:r>
            <a:r>
              <a:rPr lang="nb-NO" sz="2400" dirty="0" smtClean="0"/>
              <a:t> </a:t>
            </a:r>
            <a:r>
              <a:rPr lang="nb-NO" sz="2400" dirty="0" err="1" smtClean="0"/>
              <a:t>medicine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</a:t>
            </a:r>
            <a:r>
              <a:rPr lang="nb-NO" sz="2400" dirty="0" err="1" smtClean="0"/>
              <a:t>nursing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</a:t>
            </a:r>
            <a:r>
              <a:rPr lang="nb-NO" sz="2400" dirty="0" err="1" smtClean="0"/>
              <a:t>pharmacy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…</a:t>
            </a:r>
          </a:p>
          <a:p>
            <a:pPr lvl="1"/>
            <a:r>
              <a:rPr lang="nb-NO" sz="2400" dirty="0" smtClean="0"/>
              <a:t>… </a:t>
            </a:r>
            <a:r>
              <a:rPr lang="nb-NO" sz="2400" dirty="0" err="1" smtClean="0"/>
              <a:t>quality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</a:t>
            </a:r>
            <a:r>
              <a:rPr lang="nb-NO" sz="2400" dirty="0" err="1" smtClean="0"/>
              <a:t>research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</a:t>
            </a:r>
            <a:r>
              <a:rPr lang="nb-NO" sz="2400" dirty="0" err="1" smtClean="0"/>
              <a:t>registry</a:t>
            </a:r>
            <a:r>
              <a:rPr lang="nb-NO" sz="2400" dirty="0" smtClean="0"/>
              <a:t> </a:t>
            </a:r>
            <a:r>
              <a:rPr lang="nb-NO" sz="2400" dirty="0" err="1" smtClean="0"/>
              <a:t>geeks</a:t>
            </a:r>
            <a:r>
              <a:rPr lang="nb-NO" sz="2400" dirty="0" smtClean="0"/>
              <a:t>, …</a:t>
            </a:r>
          </a:p>
          <a:p>
            <a:pPr lvl="1"/>
            <a:r>
              <a:rPr lang="nb-NO" sz="2400" dirty="0" err="1" smtClean="0"/>
              <a:t>Geeks</a:t>
            </a:r>
            <a:r>
              <a:rPr lang="nb-NO" sz="2400" dirty="0" smtClean="0"/>
              <a:t> </a:t>
            </a:r>
            <a:r>
              <a:rPr lang="nb-NO" sz="2400" dirty="0" err="1" smtClean="0"/>
              <a:t>want</a:t>
            </a:r>
            <a:r>
              <a:rPr lang="nb-NO" sz="2400" dirty="0" smtClean="0"/>
              <a:t> to do </a:t>
            </a:r>
            <a:r>
              <a:rPr lang="nb-NO" sz="2400" dirty="0" err="1" smtClean="0"/>
              <a:t>well</a:t>
            </a:r>
            <a:r>
              <a:rPr lang="nb-NO" sz="2400" dirty="0" smtClean="0"/>
              <a:t>, and </a:t>
            </a:r>
            <a:r>
              <a:rPr lang="nb-NO" sz="2400" dirty="0" err="1" smtClean="0"/>
              <a:t>recognise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need</a:t>
            </a:r>
            <a:r>
              <a:rPr lang="nb-NO" sz="2400" dirty="0" smtClean="0"/>
              <a:t> for </a:t>
            </a:r>
            <a:r>
              <a:rPr lang="nb-NO" sz="2400" dirty="0" err="1" smtClean="0"/>
              <a:t>good</a:t>
            </a:r>
            <a:r>
              <a:rPr lang="nb-NO" sz="2400" dirty="0" smtClean="0"/>
              <a:t> data to </a:t>
            </a:r>
            <a:r>
              <a:rPr lang="nb-NO" sz="2400" dirty="0" err="1" smtClean="0"/>
              <a:t>achieve</a:t>
            </a:r>
            <a:r>
              <a:rPr lang="nb-NO" sz="2400" dirty="0" smtClean="0"/>
              <a:t> </a:t>
            </a:r>
            <a:r>
              <a:rPr lang="nb-NO" sz="2400" dirty="0" err="1" smtClean="0"/>
              <a:t>good</a:t>
            </a:r>
            <a:r>
              <a:rPr lang="nb-NO" sz="2400" dirty="0" smtClean="0"/>
              <a:t> </a:t>
            </a:r>
            <a:r>
              <a:rPr lang="nb-NO" sz="2400" dirty="0" err="1" smtClean="0"/>
              <a:t>practice</a:t>
            </a:r>
            <a:endParaRPr lang="nb-NO" sz="2400" dirty="0" smtClean="0"/>
          </a:p>
          <a:p>
            <a:r>
              <a:rPr lang="nb-NO" sz="2400" dirty="0" err="1" smtClean="0"/>
              <a:t>Explain</a:t>
            </a:r>
            <a:r>
              <a:rPr lang="nb-NO" sz="2400" dirty="0" smtClean="0"/>
              <a:t> </a:t>
            </a:r>
            <a:r>
              <a:rPr lang="nb-NO" sz="2400" dirty="0" err="1" smtClean="0"/>
              <a:t>what</a:t>
            </a:r>
            <a:r>
              <a:rPr lang="nb-NO" sz="2400" dirty="0" smtClean="0"/>
              <a:t> «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openEHR</a:t>
            </a:r>
            <a:r>
              <a:rPr lang="nb-NO" sz="2400" dirty="0" smtClean="0"/>
              <a:t> </a:t>
            </a:r>
            <a:r>
              <a:rPr lang="nb-NO" sz="2400" dirty="0" err="1" smtClean="0"/>
              <a:t>way</a:t>
            </a:r>
            <a:r>
              <a:rPr lang="nb-NO" sz="2400" dirty="0" smtClean="0"/>
              <a:t>» </a:t>
            </a:r>
            <a:r>
              <a:rPr lang="nb-NO" sz="2400" dirty="0" err="1" smtClean="0"/>
              <a:t>can</a:t>
            </a:r>
            <a:r>
              <a:rPr lang="nb-NO" sz="2400" dirty="0" smtClean="0"/>
              <a:t> do for </a:t>
            </a:r>
            <a:r>
              <a:rPr lang="nb-NO" sz="2400" dirty="0" err="1" smtClean="0"/>
              <a:t>their</a:t>
            </a:r>
            <a:r>
              <a:rPr lang="nb-NO" sz="2400" dirty="0" smtClean="0"/>
              <a:t> </a:t>
            </a:r>
            <a:r>
              <a:rPr lang="nb-NO" sz="2400" dirty="0" err="1" smtClean="0"/>
              <a:t>pet</a:t>
            </a:r>
            <a:r>
              <a:rPr lang="nb-NO" sz="2400" dirty="0" smtClean="0"/>
              <a:t> </a:t>
            </a:r>
            <a:r>
              <a:rPr lang="nb-NO" sz="2400" dirty="0" err="1" smtClean="0"/>
              <a:t>projects</a:t>
            </a:r>
            <a:endParaRPr lang="nb-NO" sz="2400" dirty="0" smtClean="0"/>
          </a:p>
          <a:p>
            <a:r>
              <a:rPr lang="nb-NO" sz="2400" dirty="0" err="1" smtClean="0"/>
              <a:t>Tailor</a:t>
            </a:r>
            <a:r>
              <a:rPr lang="nb-NO" sz="2400" dirty="0" smtClean="0"/>
              <a:t> </a:t>
            </a:r>
            <a:r>
              <a:rPr lang="nb-NO" sz="2400" dirty="0" err="1" smtClean="0"/>
              <a:t>your</a:t>
            </a:r>
            <a:r>
              <a:rPr lang="nb-NO" sz="2400" dirty="0" smtClean="0"/>
              <a:t> </a:t>
            </a:r>
            <a:r>
              <a:rPr lang="nb-NO" sz="2400" dirty="0" err="1" smtClean="0"/>
              <a:t>pitch</a:t>
            </a:r>
            <a:r>
              <a:rPr lang="nb-NO" sz="2400" dirty="0" smtClean="0"/>
              <a:t> to </a:t>
            </a:r>
            <a:r>
              <a:rPr lang="nb-NO" sz="2400" dirty="0" err="1" smtClean="0"/>
              <a:t>each</a:t>
            </a:r>
            <a:r>
              <a:rPr lang="nb-NO" sz="2400" dirty="0" smtClean="0"/>
              <a:t> </a:t>
            </a:r>
            <a:r>
              <a:rPr lang="nb-NO" sz="2400" dirty="0" err="1" smtClean="0"/>
              <a:t>group</a:t>
            </a:r>
            <a:r>
              <a:rPr lang="nb-NO" sz="2400" dirty="0" smtClean="0"/>
              <a:t>, </a:t>
            </a:r>
            <a:r>
              <a:rPr lang="nb-NO" sz="2400" dirty="0" err="1" smtClean="0"/>
              <a:t>profession</a:t>
            </a:r>
            <a:r>
              <a:rPr lang="nb-NO" sz="2400" dirty="0" smtClean="0"/>
              <a:t>, </a:t>
            </a:r>
            <a:r>
              <a:rPr lang="nb-NO" sz="2400" dirty="0" err="1" smtClean="0"/>
              <a:t>department</a:t>
            </a:r>
            <a:r>
              <a:rPr lang="nb-NO" sz="2400" dirty="0" smtClean="0"/>
              <a:t>, </a:t>
            </a:r>
            <a:r>
              <a:rPr lang="nb-NO" sz="2400" dirty="0" err="1" smtClean="0"/>
              <a:t>organisation</a:t>
            </a:r>
            <a:r>
              <a:rPr lang="nb-NO" sz="2400" dirty="0" smtClean="0"/>
              <a:t>, …</a:t>
            </a:r>
            <a:endParaRPr lang="nb-NO" sz="2400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14053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Training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92500" lnSpcReduction="10000"/>
          </a:bodyPr>
          <a:lstStyle/>
          <a:p>
            <a:r>
              <a:rPr lang="nb-NO" sz="2400" dirty="0"/>
              <a:t>Different </a:t>
            </a:r>
            <a:r>
              <a:rPr lang="nb-NO" sz="2400" dirty="0" err="1"/>
              <a:t>levels</a:t>
            </a:r>
            <a:r>
              <a:rPr lang="nb-NO" sz="2400" dirty="0"/>
              <a:t> </a:t>
            </a:r>
            <a:r>
              <a:rPr lang="nb-NO" sz="2400" dirty="0" err="1"/>
              <a:t>of</a:t>
            </a:r>
            <a:r>
              <a:rPr lang="nb-NO" sz="2400" dirty="0"/>
              <a:t> training </a:t>
            </a:r>
            <a:r>
              <a:rPr lang="nb-NO" sz="2400" dirty="0" err="1"/>
              <a:t>required</a:t>
            </a:r>
            <a:endParaRPr lang="nb-NO" sz="2400" dirty="0"/>
          </a:p>
          <a:p>
            <a:r>
              <a:rPr lang="nb-NO" sz="2400" dirty="0" err="1" smtClean="0"/>
              <a:t>Define</a:t>
            </a:r>
            <a:r>
              <a:rPr lang="nb-NO" sz="2400" dirty="0" smtClean="0"/>
              <a:t> </a:t>
            </a:r>
            <a:r>
              <a:rPr lang="nb-NO" sz="2400" dirty="0" err="1" smtClean="0"/>
              <a:t>roles</a:t>
            </a:r>
            <a:endParaRPr lang="nb-NO" sz="2400" dirty="0" smtClean="0"/>
          </a:p>
          <a:p>
            <a:pPr lvl="1"/>
            <a:r>
              <a:rPr lang="nb-NO" sz="2400" dirty="0" err="1" smtClean="0"/>
              <a:t>Reviewer</a:t>
            </a:r>
            <a:endParaRPr lang="nb-NO" sz="2400" dirty="0" smtClean="0"/>
          </a:p>
          <a:p>
            <a:pPr lvl="1"/>
            <a:r>
              <a:rPr lang="nb-NO" sz="2400" dirty="0" err="1" smtClean="0"/>
              <a:t>Clinical</a:t>
            </a:r>
            <a:r>
              <a:rPr lang="nb-NO" sz="2400" dirty="0" smtClean="0"/>
              <a:t> </a:t>
            </a:r>
            <a:r>
              <a:rPr lang="nb-NO" sz="2400" dirty="0" err="1" smtClean="0"/>
              <a:t>requirements</a:t>
            </a:r>
            <a:r>
              <a:rPr lang="nb-NO" sz="2400" dirty="0" smtClean="0"/>
              <a:t> provider</a:t>
            </a:r>
          </a:p>
          <a:p>
            <a:pPr lvl="1"/>
            <a:r>
              <a:rPr lang="nb-NO" sz="2400" dirty="0" smtClean="0"/>
              <a:t>Modeller</a:t>
            </a:r>
          </a:p>
          <a:p>
            <a:pPr lvl="1"/>
            <a:r>
              <a:rPr lang="nb-NO" sz="2400" dirty="0" smtClean="0"/>
              <a:t>Editor</a:t>
            </a:r>
          </a:p>
          <a:p>
            <a:pPr lvl="1"/>
            <a:r>
              <a:rPr lang="nb-NO" sz="2400" dirty="0" err="1" smtClean="0"/>
              <a:t>Trainer</a:t>
            </a:r>
            <a:endParaRPr lang="nb-NO" sz="2400" dirty="0" smtClean="0"/>
          </a:p>
          <a:p>
            <a:pPr lvl="1"/>
            <a:r>
              <a:rPr lang="nb-NO" sz="2400" dirty="0" smtClean="0"/>
              <a:t>…</a:t>
            </a:r>
          </a:p>
          <a:p>
            <a:r>
              <a:rPr lang="nb-NO" sz="2400" dirty="0" err="1" smtClean="0"/>
              <a:t>Arrange</a:t>
            </a:r>
            <a:r>
              <a:rPr lang="nb-NO" sz="2400" dirty="0" smtClean="0"/>
              <a:t> </a:t>
            </a:r>
            <a:r>
              <a:rPr lang="nb-NO" sz="2400" dirty="0" err="1" smtClean="0"/>
              <a:t>regular</a:t>
            </a:r>
            <a:r>
              <a:rPr lang="nb-NO" sz="2400" dirty="0" smtClean="0"/>
              <a:t> </a:t>
            </a:r>
            <a:r>
              <a:rPr lang="nb-NO" sz="2400" dirty="0" err="1" smtClean="0"/>
              <a:t>courses</a:t>
            </a:r>
            <a:r>
              <a:rPr lang="nb-NO" sz="2400" dirty="0" smtClean="0"/>
              <a:t> and workshops </a:t>
            </a:r>
            <a:r>
              <a:rPr lang="nb-NO" sz="2400" dirty="0" err="1" smtClean="0"/>
              <a:t>open</a:t>
            </a:r>
            <a:r>
              <a:rPr lang="nb-NO" sz="2400" dirty="0" smtClean="0"/>
              <a:t> to all </a:t>
            </a:r>
            <a:r>
              <a:rPr lang="nb-NO" sz="2400" dirty="0" err="1" smtClean="0"/>
              <a:t>interested</a:t>
            </a:r>
            <a:r>
              <a:rPr lang="nb-NO" sz="2400" dirty="0" smtClean="0"/>
              <a:t> </a:t>
            </a:r>
            <a:r>
              <a:rPr lang="nb-NO" sz="2400" dirty="0" err="1" smtClean="0"/>
              <a:t>parties</a:t>
            </a:r>
            <a:endParaRPr lang="nb-NO" sz="2400" dirty="0" smtClean="0"/>
          </a:p>
          <a:p>
            <a:r>
              <a:rPr lang="nb-NO" sz="2400" dirty="0" err="1"/>
              <a:t>External</a:t>
            </a:r>
            <a:r>
              <a:rPr lang="nb-NO" sz="2400" dirty="0"/>
              <a:t> </a:t>
            </a:r>
            <a:r>
              <a:rPr lang="nb-NO" sz="2400" dirty="0" err="1"/>
              <a:t>trainers</a:t>
            </a:r>
            <a:r>
              <a:rPr lang="nb-NO" sz="2400" dirty="0"/>
              <a:t> </a:t>
            </a:r>
            <a:r>
              <a:rPr lang="nb-NO" sz="2400" dirty="0" err="1"/>
              <a:t>will</a:t>
            </a:r>
            <a:r>
              <a:rPr lang="nb-NO" sz="2400" dirty="0"/>
              <a:t> be </a:t>
            </a:r>
            <a:r>
              <a:rPr lang="nb-NO" sz="2400" dirty="0" err="1"/>
              <a:t>necessary</a:t>
            </a:r>
            <a:r>
              <a:rPr lang="nb-NO" sz="2400" dirty="0"/>
              <a:t> at first</a:t>
            </a:r>
          </a:p>
          <a:p>
            <a:r>
              <a:rPr lang="nb-NO" sz="2400" dirty="0" err="1" smtClean="0"/>
              <a:t>Don’t</a:t>
            </a:r>
            <a:r>
              <a:rPr lang="nb-NO" sz="2400" dirty="0" smtClean="0"/>
              <a:t> </a:t>
            </a:r>
            <a:r>
              <a:rPr lang="nb-NO" sz="2400" dirty="0" err="1" smtClean="0"/>
              <a:t>train</a:t>
            </a:r>
            <a:r>
              <a:rPr lang="nb-NO" sz="2400" dirty="0" smtClean="0"/>
              <a:t> </a:t>
            </a:r>
            <a:r>
              <a:rPr lang="nb-NO" sz="2400" dirty="0" err="1" smtClean="0"/>
              <a:t>anyone</a:t>
            </a:r>
            <a:r>
              <a:rPr lang="nb-NO" sz="2400" dirty="0" smtClean="0"/>
              <a:t> </a:t>
            </a:r>
            <a:r>
              <a:rPr lang="nb-NO" sz="2400" dirty="0" err="1" smtClean="0"/>
              <a:t>who</a:t>
            </a:r>
            <a:r>
              <a:rPr lang="nb-NO" sz="2400" dirty="0" smtClean="0"/>
              <a:t> </a:t>
            </a:r>
            <a:r>
              <a:rPr lang="nb-NO" sz="2400" dirty="0" err="1" smtClean="0"/>
              <a:t>aren’t</a:t>
            </a:r>
            <a:r>
              <a:rPr lang="nb-NO" sz="2400" dirty="0" smtClean="0"/>
              <a:t> </a:t>
            </a:r>
            <a:r>
              <a:rPr lang="nb-NO" sz="2400" dirty="0" err="1" smtClean="0"/>
              <a:t>interested</a:t>
            </a:r>
            <a:endParaRPr lang="nb-NO" sz="2400" dirty="0" smtClean="0"/>
          </a:p>
          <a:p>
            <a:r>
              <a:rPr lang="nb-NO" sz="2400" dirty="0" smtClean="0"/>
              <a:t>Direct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power</a:t>
            </a:r>
            <a:r>
              <a:rPr lang="nb-NO" sz="2400" dirty="0" smtClean="0"/>
              <a:t> and </a:t>
            </a:r>
            <a:r>
              <a:rPr lang="nb-NO" sz="2400" dirty="0" err="1" smtClean="0"/>
              <a:t>momentum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enthusiasts</a:t>
            </a:r>
            <a:endParaRPr lang="nb-NO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56696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BE91-9B3D-44AC-A728-5CA8F3F0746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little history...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1800"/>
              <a:t>2002: openEHR is "created"</a:t>
            </a:r>
          </a:p>
          <a:p>
            <a:pPr>
              <a:lnSpc>
                <a:spcPct val="110000"/>
              </a:lnSpc>
            </a:pPr>
            <a:r>
              <a:rPr lang="en-US" altLang="en-US" sz="1800"/>
              <a:t>2006: I started to work with openEHR, building software with it</a:t>
            </a:r>
          </a:p>
          <a:p>
            <a:pPr lvl="1">
              <a:lnSpc>
                <a:spcPct val="110000"/>
              </a:lnSpc>
            </a:pPr>
            <a:r>
              <a:rPr lang="en-US" altLang="en-US" sz="1600"/>
              <a:t>using and helping improve the openEHR Java Reference Implementation</a:t>
            </a:r>
          </a:p>
          <a:p>
            <a:pPr>
              <a:lnSpc>
                <a:spcPct val="110000"/>
              </a:lnSpc>
            </a:pPr>
            <a:r>
              <a:rPr lang="en-US" altLang="en-US" sz="1800"/>
              <a:t>2011: Curso de openEHR en español (6 eds.)</a:t>
            </a:r>
          </a:p>
          <a:p>
            <a:pPr lvl="1">
              <a:lnSpc>
                <a:spcPct val="110000"/>
              </a:lnSpc>
            </a:pPr>
            <a:r>
              <a:rPr lang="en-US" altLang="en-US" sz="1600"/>
              <a:t>1st online course 100% about openEHR</a:t>
            </a:r>
          </a:p>
          <a:p>
            <a:pPr lvl="1">
              <a:lnSpc>
                <a:spcPct val="110000"/>
              </a:lnSpc>
            </a:pPr>
            <a:r>
              <a:rPr lang="en-US" altLang="en-US" sz="1600"/>
              <a:t>Supported by ACHISA.org (Asociación Chilena de Informática en Salud)</a:t>
            </a:r>
          </a:p>
          <a:p>
            <a:pPr>
              <a:lnSpc>
                <a:spcPct val="110000"/>
              </a:lnSpc>
            </a:pPr>
            <a:r>
              <a:rPr lang="en-US" altLang="en-US" sz="1800"/>
              <a:t>2013: Curso de Capacitação de OpenEHR (Portugal /Brasil)</a:t>
            </a:r>
          </a:p>
          <a:p>
            <a:pPr lvl="1">
              <a:lnSpc>
                <a:spcPct val="110000"/>
              </a:lnSpc>
            </a:pPr>
            <a:r>
              <a:rPr lang="en-US" altLang="en-US" sz="1600"/>
              <a:t>online course, Universidade do Porto / SBIS</a:t>
            </a:r>
          </a:p>
          <a:p>
            <a:pPr>
              <a:lnSpc>
                <a:spcPct val="110000"/>
              </a:lnSpc>
            </a:pPr>
            <a:r>
              <a:rPr lang="en-US" altLang="en-US" sz="1800"/>
              <a:t>2014: Introdução à Norma openEHR (Portugal)</a:t>
            </a:r>
          </a:p>
          <a:p>
            <a:pPr lvl="1">
              <a:lnSpc>
                <a:spcPct val="110000"/>
              </a:lnSpc>
            </a:pPr>
            <a:r>
              <a:rPr lang="en-US" altLang="en-US" sz="1600"/>
              <a:t>online course, Universidade do Porto</a:t>
            </a:r>
          </a:p>
          <a:p>
            <a:pPr>
              <a:lnSpc>
                <a:spcPct val="110000"/>
              </a:lnSpc>
            </a:pPr>
            <a:r>
              <a:rPr lang="en-US" altLang="en-US" sz="1800"/>
              <a:t>2014: Curso de Diseño e Implementación de Bases de Datos Clínicas con openEHR</a:t>
            </a:r>
          </a:p>
          <a:p>
            <a:pPr lvl="1">
              <a:lnSpc>
                <a:spcPct val="110000"/>
              </a:lnSpc>
            </a:pPr>
            <a:r>
              <a:rPr lang="en-US" altLang="en-US" sz="1600"/>
              <a:t>46 attendees to the MedInfo tutorial</a:t>
            </a:r>
          </a:p>
          <a:p>
            <a:pPr>
              <a:lnSpc>
                <a:spcPct val="110000"/>
              </a:lnSpc>
            </a:pPr>
            <a:r>
              <a:rPr lang="en-US" altLang="en-US" sz="1800"/>
              <a:t>2015: Curso de Interoperabilidad entre sistemas de información en salud</a:t>
            </a:r>
          </a:p>
          <a:p>
            <a:pPr>
              <a:lnSpc>
                <a:spcPct val="110000"/>
              </a:lnSpc>
            </a:pPr>
            <a:r>
              <a:rPr lang="es-ES_tradnl" altLang="en-US" sz="1800"/>
              <a:t>2016(?): Curso de modelado clínico con openEHR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56058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543800" cy="2593975"/>
          </a:xfrm>
        </p:spPr>
        <p:txBody>
          <a:bodyPr/>
          <a:lstStyle/>
          <a:p>
            <a:r>
              <a:rPr lang="en-AU" dirty="0"/>
              <a:t>Nadim Anani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4000" dirty="0" smtClean="0"/>
              <a:t>Experiences from a Master’s Programme</a:t>
            </a:r>
            <a:endParaRPr lang="en-AU" sz="4000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5468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Our Master’s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‘Joint Master’s Programme in Health Informatics’ at Karolinska Institutet, Stockholm, Sweden.</a:t>
            </a:r>
          </a:p>
          <a:p>
            <a:endParaRPr lang="en-AU" dirty="0" smtClean="0"/>
          </a:p>
          <a:p>
            <a:r>
              <a:rPr lang="en-AU" dirty="0" smtClean="0"/>
              <a:t>Students with clinical as well as computer science-related backgrounds.</a:t>
            </a:r>
          </a:p>
          <a:p>
            <a:endParaRPr lang="en-AU" dirty="0"/>
          </a:p>
          <a:p>
            <a:r>
              <a:rPr lang="en-AU" dirty="0" smtClean="0"/>
              <a:t>Karolinska Institutet: Leading medical university worldwide and selects the annual laureate(s) of the Nobel Prize in Physiology or Medicine.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14393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Standardisation Course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Substantial focus on openEHR concepts.</a:t>
            </a:r>
          </a:p>
          <a:p>
            <a:endParaRPr lang="en-AU" dirty="0" smtClean="0"/>
          </a:p>
          <a:p>
            <a:r>
              <a:rPr lang="en-AU" dirty="0" smtClean="0"/>
              <a:t>Assignment where students learn how to edit archetypes, download archetypes, create templates, do terminology bindings and benefit from archetype ‘design patterns’.</a:t>
            </a:r>
          </a:p>
          <a:p>
            <a:endParaRPr lang="en-AU" dirty="0"/>
          </a:p>
          <a:p>
            <a:r>
              <a:rPr lang="en-AU" dirty="0" smtClean="0"/>
              <a:t>Students are asked to reflect on what they have done.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24958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Students’ Perceptions: Opportunities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Students appreciate</a:t>
            </a:r>
          </a:p>
          <a:p>
            <a:endParaRPr lang="en-AU" dirty="0" smtClean="0"/>
          </a:p>
          <a:p>
            <a:pPr marL="411480" lvl="1" indent="0">
              <a:buNone/>
            </a:pPr>
            <a:r>
              <a:rPr lang="en-AU" dirty="0" smtClean="0"/>
              <a:t>- the flexibility offered by archetypes as shareable, collaborative and reusable building blocks,</a:t>
            </a:r>
          </a:p>
          <a:p>
            <a:pPr lvl="1"/>
            <a:endParaRPr lang="en-AU" dirty="0" smtClean="0"/>
          </a:p>
          <a:p>
            <a:pPr marL="411480" lvl="1" indent="0">
              <a:buNone/>
            </a:pPr>
            <a:r>
              <a:rPr lang="en-AU" dirty="0" smtClean="0"/>
              <a:t>- how openEHR can bring together developers and healthcare professionals,</a:t>
            </a:r>
          </a:p>
          <a:p>
            <a:pPr lvl="1"/>
            <a:endParaRPr lang="en-AU" dirty="0" smtClean="0"/>
          </a:p>
          <a:p>
            <a:pPr marL="411480" lvl="1" indent="0">
              <a:buNone/>
            </a:pPr>
            <a:r>
              <a:rPr lang="en-AU" dirty="0" smtClean="0"/>
              <a:t>- how openEHR fosters standardisation by connecting with other standards such as SNOMED CT and</a:t>
            </a:r>
          </a:p>
          <a:p>
            <a:pPr lvl="1"/>
            <a:endParaRPr lang="en-AU" dirty="0"/>
          </a:p>
          <a:p>
            <a:pPr marL="411480" lvl="1" indent="0">
              <a:buNone/>
            </a:pPr>
            <a:r>
              <a:rPr lang="en-AU" dirty="0" smtClean="0"/>
              <a:t>- the structured documentation openEHR offers.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18454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Students’ Perceptions: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Students are challenged by</a:t>
            </a:r>
          </a:p>
          <a:p>
            <a:endParaRPr lang="en-AU" dirty="0" smtClean="0"/>
          </a:p>
          <a:p>
            <a:pPr marL="411480" lvl="1" indent="0">
              <a:buNone/>
            </a:pPr>
            <a:r>
              <a:rPr lang="en-AU" dirty="0" smtClean="0"/>
              <a:t>- the lack of video tutorials for using tools such as Archetype </a:t>
            </a:r>
            <a:r>
              <a:rPr lang="en-AU" dirty="0"/>
              <a:t>E</a:t>
            </a:r>
            <a:r>
              <a:rPr lang="en-AU" dirty="0" smtClean="0"/>
              <a:t>ditor,</a:t>
            </a:r>
          </a:p>
          <a:p>
            <a:pPr lvl="1"/>
            <a:endParaRPr lang="en-AU" dirty="0" smtClean="0"/>
          </a:p>
          <a:p>
            <a:pPr marL="411480" lvl="1" indent="0">
              <a:buNone/>
            </a:pPr>
            <a:r>
              <a:rPr lang="en-AU" dirty="0" smtClean="0"/>
              <a:t>- instability of tools,</a:t>
            </a:r>
          </a:p>
          <a:p>
            <a:pPr lvl="1"/>
            <a:endParaRPr lang="en-AU" dirty="0" smtClean="0"/>
          </a:p>
          <a:p>
            <a:pPr marL="411480" lvl="1" indent="0">
              <a:buNone/>
            </a:pPr>
            <a:r>
              <a:rPr lang="en-AU" dirty="0" smtClean="0"/>
              <a:t>- how everything is supposed to fit together and</a:t>
            </a:r>
          </a:p>
          <a:p>
            <a:pPr lvl="1"/>
            <a:endParaRPr lang="en-AU" dirty="0"/>
          </a:p>
          <a:p>
            <a:pPr marL="411480" lvl="1" indent="0">
              <a:buNone/>
            </a:pPr>
            <a:r>
              <a:rPr lang="en-AU" dirty="0" smtClean="0"/>
              <a:t>- the complexity of terminology binding.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</p:spTree>
    <p:extLst>
      <p:ext uri="{BB962C8B-B14F-4D97-AF65-F5344CB8AC3E}">
        <p14:creationId xmlns:p14="http://schemas.microsoft.com/office/powerpoint/2010/main" val="32095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sv-SE" altLang="sv-SE" sz="3200" dirty="0" smtClean="0">
              <a:solidFill>
                <a:srgbClr val="008000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v-SE" altLang="sv-SE" sz="3600" b="1" dirty="0" err="1" smtClean="0">
                <a:solidFill>
                  <a:srgbClr val="008000"/>
                </a:solidFill>
              </a:rPr>
              <a:t>Thank</a:t>
            </a:r>
            <a:r>
              <a:rPr lang="sv-SE" altLang="sv-SE" sz="3600" b="1" dirty="0" smtClean="0">
                <a:solidFill>
                  <a:srgbClr val="008000"/>
                </a:solidFill>
              </a:rPr>
              <a:t> </a:t>
            </a:r>
            <a:r>
              <a:rPr lang="sv-SE" altLang="sv-SE" sz="3600" b="1" dirty="0" err="1">
                <a:solidFill>
                  <a:srgbClr val="008000"/>
                </a:solidFill>
              </a:rPr>
              <a:t>you</a:t>
            </a:r>
            <a:r>
              <a:rPr lang="sv-SE" altLang="sv-SE" sz="3600" b="1" dirty="0">
                <a:solidFill>
                  <a:srgbClr val="008000"/>
                </a:solidFill>
              </a:rPr>
              <a:t> for </a:t>
            </a:r>
            <a:r>
              <a:rPr lang="sv-SE" altLang="sv-SE" sz="3600" b="1" dirty="0" err="1">
                <a:solidFill>
                  <a:srgbClr val="008000"/>
                </a:solidFill>
              </a:rPr>
              <a:t>your</a:t>
            </a:r>
            <a:r>
              <a:rPr lang="sv-SE" altLang="sv-SE" sz="3600" b="1" dirty="0">
                <a:solidFill>
                  <a:srgbClr val="008000"/>
                </a:solidFill>
              </a:rPr>
              <a:t> attention!</a:t>
            </a:r>
          </a:p>
          <a:p>
            <a:pPr algn="ctr">
              <a:lnSpc>
                <a:spcPct val="90000"/>
              </a:lnSpc>
              <a:buNone/>
            </a:pPr>
            <a:endParaRPr lang="sv-SE" altLang="sv-SE" dirty="0">
              <a:solidFill>
                <a:srgbClr val="008000"/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sv-SE" altLang="sv-SE" sz="2800" dirty="0"/>
              <a:t>nadim.anani@ki.se</a:t>
            </a:r>
          </a:p>
          <a:p>
            <a:pPr algn="ctr">
              <a:lnSpc>
                <a:spcPct val="90000"/>
              </a:lnSpc>
              <a:buNone/>
            </a:pPr>
            <a:r>
              <a:rPr lang="sv-SE" altLang="sv-SE" sz="2800" dirty="0"/>
              <a:t>+46-8-524-83607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20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6948264" y="5949280"/>
            <a:ext cx="1224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>
                <a:solidFill>
                  <a:srgbClr val="FFC000"/>
                </a:solidFill>
              </a:rPr>
              <a:t>open</a:t>
            </a:r>
            <a:r>
              <a:rPr lang="en-AU" sz="2400" b="1" dirty="0">
                <a:solidFill>
                  <a:schemeClr val="tx2">
                    <a:lumMod val="75000"/>
                  </a:schemeClr>
                </a:solidFill>
              </a:rPr>
              <a:t>EHR</a:t>
            </a:r>
          </a:p>
        </p:txBody>
      </p:sp>
      <p:pic>
        <p:nvPicPr>
          <p:cNvPr id="1026" name="Picture 2" descr="C:\Users\Evelyn\AppData\Local\Microsoft\Windows\Temporary Internet Files\Content.IE5\UMK5G38K\questions-and-answer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velyn\AppData\Local\Microsoft\Windows\Temporary Internet Files\Content.IE5\UMK5G38K\questions-and-answer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32859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77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9287D-0CE0-4385-8BED-5418309EE55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Now</a:t>
            </a:r>
          </a:p>
        </p:txBody>
      </p:sp>
      <p:pic>
        <p:nvPicPr>
          <p:cNvPr id="48131" name="Picture 3" descr="Screenshot 2015-08-11 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0" t="26404" r="11536" b="30605"/>
          <a:stretch>
            <a:fillRect/>
          </a:stretch>
        </p:blipFill>
        <p:spPr>
          <a:xfrm>
            <a:off x="609600" y="990600"/>
            <a:ext cx="7924800" cy="5581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98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Why openEHR?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88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B6F-7F8C-4872-868F-FF3F7D30F2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/>
              <a:t>Why openEHR?</a:t>
            </a:r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We believe openEHR is the future of EHRs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Allows to create standardized, generic, flexible, maintainable, interoperable and scalable EHRs.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long-term, low cost, and large scale projects.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It's an open standard! (like the building blocks of the Internet)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Independent from any technologies (.Net, Java, Ruby, Python, ...).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We can use it to build better EHRs, and give the best tools to our physicians.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 improves how we develop software for healthcare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Sets the clinician at the center of the process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 can be complemented with other standards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HL7 v2.x, HL7 v3, CDA, FHIR, DICOM, ...</a:t>
            </a:r>
          </a:p>
        </p:txBody>
      </p:sp>
    </p:spTree>
    <p:extLst>
      <p:ext uri="{BB962C8B-B14F-4D97-AF65-F5344CB8AC3E}">
        <p14:creationId xmlns:p14="http://schemas.microsoft.com/office/powerpoint/2010/main" val="103824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What do we need to teach our professionals?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05200"/>
            <a:ext cx="7924800" cy="1752600"/>
          </a:xfrm>
        </p:spPr>
        <p:txBody>
          <a:bodyPr/>
          <a:lstStyle/>
          <a:p>
            <a:r>
              <a:rPr lang="en-US" altLang="en-US"/>
              <a:t>openEHR (and e-Health) training needs in Latin America</a:t>
            </a:r>
          </a:p>
        </p:txBody>
      </p:sp>
    </p:spTree>
    <p:extLst>
      <p:ext uri="{BB962C8B-B14F-4D97-AF65-F5344CB8AC3E}">
        <p14:creationId xmlns:p14="http://schemas.microsoft.com/office/powerpoint/2010/main" val="89028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038B-7B76-4436-942D-B7B96754E4C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 sz="3600"/>
              <a:t>openEHR training needs in Latin America</a:t>
            </a:r>
            <a:endParaRPr lang="en-US" altLang="en-US" sz="36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Consider:</a:t>
            </a:r>
          </a:p>
          <a:p>
            <a:pPr lvl="1"/>
            <a:r>
              <a:rPr lang="en-US" altLang="en-US" sz="2400"/>
              <a:t>Not much training on specific e-Health topics for informaticians</a:t>
            </a:r>
          </a:p>
          <a:p>
            <a:pPr lvl="2"/>
            <a:r>
              <a:rPr lang="en-US" altLang="en-US" sz="2000"/>
              <a:t>Less offerings on openEHR</a:t>
            </a:r>
          </a:p>
          <a:p>
            <a:pPr lvl="2"/>
            <a:r>
              <a:rPr lang="en-US" altLang="en-US" sz="2000"/>
              <a:t>No training at all on openEHR technical skills</a:t>
            </a:r>
          </a:p>
          <a:p>
            <a:pPr lvl="1"/>
            <a:r>
              <a:rPr lang="en-US" altLang="en-US" sz="2400"/>
              <a:t>We want to focus on that area to create a comprehensive body of knowledge on openEHR</a:t>
            </a:r>
          </a:p>
        </p:txBody>
      </p:sp>
    </p:spTree>
    <p:extLst>
      <p:ext uri="{BB962C8B-B14F-4D97-AF65-F5344CB8AC3E}">
        <p14:creationId xmlns:p14="http://schemas.microsoft.com/office/powerpoint/2010/main" val="161399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D1B07-A763-4748-B798-93DFC2671CD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 sz="3600"/>
              <a:t>openEHR training needs in Latin America</a:t>
            </a:r>
            <a:endParaRPr lang="en-US" altLang="en-US" sz="36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Baseline methodologies and techniques</a:t>
            </a:r>
          </a:p>
          <a:p>
            <a:pPr lvl="1"/>
            <a:r>
              <a:rPr lang="en-US" altLang="en-US" sz="2000"/>
              <a:t>for clinicians: formal information modeling</a:t>
            </a:r>
          </a:p>
          <a:p>
            <a:pPr lvl="2"/>
            <a:r>
              <a:rPr lang="en-US" altLang="en-US" sz="1800">
                <a:solidFill>
                  <a:schemeClr val="accent2"/>
                </a:solidFill>
              </a:rPr>
              <a:t>UML, patterns, good practices, model quality, tools, etc.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and the openEHR clinical modeling methodology</a:t>
            </a:r>
          </a:p>
          <a:p>
            <a:pPr lvl="1"/>
            <a:r>
              <a:rPr lang="en-US" altLang="en-US" sz="2000"/>
              <a:t>for informaticians: clinical information &amp; how it is used</a:t>
            </a:r>
          </a:p>
          <a:p>
            <a:pPr lvl="2"/>
            <a:r>
              <a:rPr lang="en-US" altLang="en-US" sz="1800"/>
              <a:t>clinical information organization</a:t>
            </a:r>
          </a:p>
          <a:p>
            <a:pPr lvl="2"/>
            <a:r>
              <a:rPr lang="en-US" altLang="en-US" sz="1800"/>
              <a:t>clinical vs. population use</a:t>
            </a:r>
          </a:p>
          <a:p>
            <a:pPr lvl="1"/>
            <a:r>
              <a:rPr lang="en-US" altLang="en-US" sz="2000"/>
              <a:t>for booth:</a:t>
            </a:r>
          </a:p>
          <a:p>
            <a:pPr lvl="2"/>
            <a:r>
              <a:rPr lang="en-US" altLang="en-US" sz="1800">
                <a:solidFill>
                  <a:schemeClr val="tx1"/>
                </a:solidFill>
              </a:rPr>
              <a:t>define a common language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openEHR Information Model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Archetype Definition Language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Operational Templates</a:t>
            </a:r>
          </a:p>
        </p:txBody>
      </p:sp>
    </p:spTree>
    <p:extLst>
      <p:ext uri="{BB962C8B-B14F-4D97-AF65-F5344CB8AC3E}">
        <p14:creationId xmlns:p14="http://schemas.microsoft.com/office/powerpoint/2010/main" val="134677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www.CaboLabs.com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6434-4D5F-4490-BEB1-87BAE1501A2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n-US" sz="3600"/>
              <a:t>openEHR training needs in Latin America</a:t>
            </a:r>
            <a:endParaRPr lang="en-US" altLang="en-US" sz="36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/>
              <a:t>EHR design</a:t>
            </a:r>
          </a:p>
          <a:p>
            <a:pPr lvl="1"/>
            <a:r>
              <a:rPr lang="en-US" altLang="en-US" sz="2000"/>
              <a:t>for clinicians: </a:t>
            </a:r>
            <a:r>
              <a:rPr lang="en-US" altLang="en-US" sz="2000">
                <a:solidFill>
                  <a:schemeClr val="accent2"/>
                </a:solidFill>
              </a:rPr>
              <a:t>usability</a:t>
            </a:r>
          </a:p>
          <a:p>
            <a:pPr lvl="2"/>
            <a:r>
              <a:rPr lang="en-US" altLang="en-US" sz="1800"/>
              <a:t>for validation</a:t>
            </a:r>
          </a:p>
          <a:p>
            <a:pPr lvl="1"/>
            <a:r>
              <a:rPr lang="en-US" altLang="en-US" sz="2000"/>
              <a:t>for informaticians: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clinical database design (using openEHR)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API &amp; Web Services design (using openEHR)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design using metadata (openEHR archetypes &amp; templates)</a:t>
            </a:r>
          </a:p>
          <a:p>
            <a:r>
              <a:rPr lang="en-US" altLang="en-US" sz="2400"/>
              <a:t>EHR development</a:t>
            </a:r>
          </a:p>
          <a:p>
            <a:pPr lvl="1"/>
            <a:r>
              <a:rPr lang="en-US" altLang="en-US" sz="2000"/>
              <a:t>for clinicians: </a:t>
            </a:r>
            <a:r>
              <a:rPr lang="en-US" altLang="en-US" sz="2000">
                <a:solidFill>
                  <a:schemeClr val="accent2"/>
                </a:solidFill>
              </a:rPr>
              <a:t>development process</a:t>
            </a:r>
          </a:p>
          <a:p>
            <a:pPr lvl="2"/>
            <a:r>
              <a:rPr lang="en-US" altLang="en-US" sz="1800"/>
              <a:t>they should be part of the dev process</a:t>
            </a:r>
          </a:p>
          <a:p>
            <a:pPr lvl="1"/>
            <a:r>
              <a:rPr lang="en-US" altLang="en-US" sz="2000"/>
              <a:t>for informaticians:</a:t>
            </a:r>
          </a:p>
          <a:p>
            <a:pPr lvl="2"/>
            <a:r>
              <a:rPr lang="en-US" altLang="en-US" sz="1800"/>
              <a:t>data communication &amp; interoperability (</a:t>
            </a:r>
            <a:r>
              <a:rPr lang="en-US" altLang="en-US" sz="1800">
                <a:solidFill>
                  <a:schemeClr val="folHlink"/>
                </a:solidFill>
              </a:rPr>
              <a:t>openEHR</a:t>
            </a:r>
            <a:r>
              <a:rPr lang="en-US" altLang="en-US" sz="1800"/>
              <a:t> &amp; </a:t>
            </a:r>
            <a:r>
              <a:rPr lang="en-US" altLang="en-US" sz="1800">
                <a:solidFill>
                  <a:schemeClr val="accent2"/>
                </a:solidFill>
              </a:rPr>
              <a:t>non-openEHR</a:t>
            </a:r>
            <a:r>
              <a:rPr lang="en-US" altLang="en-US" sz="1800"/>
              <a:t> data)</a:t>
            </a:r>
          </a:p>
          <a:p>
            <a:pPr lvl="2"/>
            <a:r>
              <a:rPr lang="en-US" altLang="en-US" sz="1800">
                <a:solidFill>
                  <a:schemeClr val="folHlink"/>
                </a:solidFill>
              </a:rPr>
              <a:t>using openEHR archetypes &amp; templates in software</a:t>
            </a:r>
          </a:p>
        </p:txBody>
      </p:sp>
    </p:spTree>
    <p:extLst>
      <p:ext uri="{BB962C8B-B14F-4D97-AF65-F5344CB8AC3E}">
        <p14:creationId xmlns:p14="http://schemas.microsoft.com/office/powerpoint/2010/main" val="1689985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545</TotalTime>
  <Words>1297</Words>
  <Application>Microsoft Office PowerPoint</Application>
  <PresentationFormat>Bildspel på skärmen (4:3)</PresentationFormat>
  <Paragraphs>224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27" baseType="lpstr">
      <vt:lpstr>Adjacency</vt:lpstr>
      <vt:lpstr>Educating the Workforce for openEHR implementation</vt:lpstr>
      <vt:lpstr>A little history...</vt:lpstr>
      <vt:lpstr>Now</vt:lpstr>
      <vt:lpstr>Why openEHR?</vt:lpstr>
      <vt:lpstr>Why openEHR?</vt:lpstr>
      <vt:lpstr>What do we need to teach our professionals?</vt:lpstr>
      <vt:lpstr>openEHR training needs in Latin America</vt:lpstr>
      <vt:lpstr>openEHR training needs in Latin America</vt:lpstr>
      <vt:lpstr>openEHR training needs in Latin America</vt:lpstr>
      <vt:lpstr>Evaluation &amp; Certification</vt:lpstr>
      <vt:lpstr>Evaluation &amp; Certification</vt:lpstr>
      <vt:lpstr>Evaluation &amp; Certification</vt:lpstr>
      <vt:lpstr>Evaluation &amp; Certification</vt:lpstr>
      <vt:lpstr>Muito Obrigado</vt:lpstr>
      <vt:lpstr>Silje Ljosland Bakke</vt:lpstr>
      <vt:lpstr>National Governance</vt:lpstr>
      <vt:lpstr>Decision maker buy-in</vt:lpstr>
      <vt:lpstr>How to engage clinicians</vt:lpstr>
      <vt:lpstr>Training the nation</vt:lpstr>
      <vt:lpstr>Nadim Anani</vt:lpstr>
      <vt:lpstr>Our Master’s Programme</vt:lpstr>
      <vt:lpstr>Standardisation Course</vt:lpstr>
      <vt:lpstr>Students’ Perceptions: Opportunities</vt:lpstr>
      <vt:lpstr>Students’ Perceptions: Challenges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Sundvall Erik</cp:lastModifiedBy>
  <cp:revision>38</cp:revision>
  <dcterms:created xsi:type="dcterms:W3CDTF">2015-05-11T02:17:43Z</dcterms:created>
  <dcterms:modified xsi:type="dcterms:W3CDTF">2015-08-22T15:08:50Z</dcterms:modified>
</cp:coreProperties>
</file>