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FE777-02AC-4074-82B3-12C2536C93BD}" type="datetimeFigureOut">
              <a:rPr lang="en-AU" smtClean="0"/>
              <a:t>22/08/2015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51B8-88E7-455B-9291-AB672BE5B8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B60B-2C99-4FE7-933D-78DAA094D18C}" type="datetimeFigureOut">
              <a:rPr lang="en-AU" smtClean="0"/>
              <a:t>22/08/2015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07A-B2B5-4544-BD43-8C7141F06B2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B60B-2C99-4FE7-933D-78DAA094D18C}" type="datetimeFigureOut">
              <a:rPr lang="en-AU" smtClean="0"/>
              <a:t>22/08/2015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07A-B2B5-4544-BD43-8C7141F06B2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B60B-2C99-4FE7-933D-78DAA094D18C}" type="datetimeFigureOut">
              <a:rPr lang="en-AU" smtClean="0"/>
              <a:t>22/08/2015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07A-B2B5-4544-BD43-8C7141F06B2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B60B-2C99-4FE7-933D-78DAA094D18C}" type="datetimeFigureOut">
              <a:rPr lang="en-AU" smtClean="0"/>
              <a:t>22/08/2015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07A-B2B5-4544-BD43-8C7141F06B2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B60B-2C99-4FE7-933D-78DAA094D18C}" type="datetimeFigureOut">
              <a:rPr lang="en-AU" smtClean="0"/>
              <a:t>22/08/2015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07A-B2B5-4544-BD43-8C7141F06B2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B60B-2C99-4FE7-933D-78DAA094D18C}" type="datetimeFigureOut">
              <a:rPr lang="en-AU" smtClean="0"/>
              <a:t>22/08/2015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07A-B2B5-4544-BD43-8C7141F06B2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B60B-2C99-4FE7-933D-78DAA094D18C}" type="datetimeFigureOut">
              <a:rPr lang="en-AU" smtClean="0"/>
              <a:t>22/08/2015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07A-B2B5-4544-BD43-8C7141F06B2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B60B-2C99-4FE7-933D-78DAA094D18C}" type="datetimeFigureOut">
              <a:rPr lang="en-AU" smtClean="0"/>
              <a:t>22/08/2015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07A-B2B5-4544-BD43-8C7141F06B2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B60B-2C99-4FE7-933D-78DAA094D18C}" type="datetimeFigureOut">
              <a:rPr lang="en-AU" smtClean="0"/>
              <a:t>22/08/2015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07A-B2B5-4544-BD43-8C7141F06B2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B60B-2C99-4FE7-933D-78DAA094D18C}" type="datetimeFigureOut">
              <a:rPr lang="en-AU" smtClean="0"/>
              <a:t>22/08/2015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07A-B2B5-4544-BD43-8C7141F06B27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B60B-2C99-4FE7-933D-78DAA094D18C}" type="datetimeFigureOut">
              <a:rPr lang="en-AU" smtClean="0"/>
              <a:t>22/08/2015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5C207A-B2B5-4544-BD43-8C7141F06B27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25C207A-B2B5-4544-BD43-8C7141F06B27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39CB60B-2C99-4FE7-933D-78DAA094D18C}" type="datetimeFigureOut">
              <a:rPr lang="en-AU" smtClean="0"/>
              <a:t>22/08/2015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Dr Heather Leslie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AU" smtClean="0"/>
              <a:t>MD, Clinical </a:t>
            </a:r>
            <a:r>
              <a:rPr lang="en-AU" dirty="0" smtClean="0"/>
              <a:t>Modelling Lead, Ocean Informatics, Australia</a:t>
            </a:r>
          </a:p>
          <a:p>
            <a:pPr algn="r"/>
            <a:r>
              <a:rPr lang="en-AU" dirty="0" smtClean="0"/>
              <a:t>Clinical Programme Lead, openEHR Foundation</a:t>
            </a:r>
          </a:p>
          <a:p>
            <a:pPr algn="r"/>
            <a:r>
              <a:rPr lang="en-AU" dirty="0" smtClean="0"/>
              <a:t>Director, Global eHealth Collaborative</a:t>
            </a:r>
            <a:endParaRPr lang="en-AU" dirty="0"/>
          </a:p>
          <a:p>
            <a:endParaRPr lang="en-AU" dirty="0"/>
          </a:p>
        </p:txBody>
      </p:sp>
      <p:pic>
        <p:nvPicPr>
          <p:cNvPr id="5" name="Picture 4" descr="openeh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7271"/>
            <a:ext cx="1447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32349"/>
            <a:ext cx="1163580" cy="5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XYZ National Program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2-3 CKAs</a:t>
            </a:r>
          </a:p>
          <a:p>
            <a:r>
              <a:rPr lang="en-AU" dirty="0"/>
              <a:t>6-8 trained </a:t>
            </a:r>
            <a:r>
              <a:rPr lang="en-AU" dirty="0" smtClean="0"/>
              <a:t>archetype modellers</a:t>
            </a:r>
          </a:p>
          <a:p>
            <a:pPr lvl="1"/>
            <a:r>
              <a:rPr lang="en-AU" dirty="0" smtClean="0"/>
              <a:t>Ensure consistency, quality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10s-1000s of reviewers</a:t>
            </a:r>
          </a:p>
          <a:p>
            <a:r>
              <a:rPr lang="en-AU" dirty="0" smtClean="0"/>
              <a:t>Distributed </a:t>
            </a:r>
            <a:r>
              <a:rPr lang="en-AU" dirty="0" err="1" smtClean="0"/>
              <a:t>templaters</a:t>
            </a:r>
            <a:r>
              <a:rPr lang="en-AU" dirty="0" smtClean="0"/>
              <a:t>, </a:t>
            </a:r>
            <a:br>
              <a:rPr lang="en-AU" dirty="0" smtClean="0"/>
            </a:br>
            <a:r>
              <a:rPr lang="en-AU" dirty="0" smtClean="0"/>
              <a:t>consuming quality archetypes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40001"/>
            <a:ext cx="3837175" cy="1468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961" y="3212976"/>
            <a:ext cx="3705163" cy="2453073"/>
          </a:xfrm>
          <a:prstGeom prst="rect">
            <a:avLst/>
          </a:prstGeom>
        </p:spPr>
      </p:pic>
      <p:pic>
        <p:nvPicPr>
          <p:cNvPr id="6" name="Picture 5" descr="openeh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7271"/>
            <a:ext cx="1447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32349"/>
            <a:ext cx="1163580" cy="5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Clinician Engagement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Multiple layers</a:t>
            </a:r>
          </a:p>
          <a:p>
            <a:r>
              <a:rPr lang="en-AU" sz="2400" dirty="0" smtClean="0"/>
              <a:t>Each with different education requirements</a:t>
            </a:r>
          </a:p>
          <a:p>
            <a:pPr lvl="1"/>
            <a:r>
              <a:rPr lang="en-AU" sz="2400" dirty="0" smtClean="0"/>
              <a:t>Grassroots engagement</a:t>
            </a:r>
          </a:p>
          <a:p>
            <a:pPr lvl="1"/>
            <a:r>
              <a:rPr lang="en-AU" sz="2400" dirty="0" smtClean="0"/>
              <a:t>Participation in CKM</a:t>
            </a:r>
          </a:p>
          <a:p>
            <a:pPr lvl="2"/>
            <a:r>
              <a:rPr lang="en-AU" sz="2000" dirty="0" smtClean="0"/>
              <a:t>Reviews</a:t>
            </a:r>
          </a:p>
          <a:p>
            <a:pPr lvl="2"/>
            <a:r>
              <a:rPr lang="en-AU" sz="2000" dirty="0" smtClean="0"/>
              <a:t>Discussion</a:t>
            </a:r>
          </a:p>
          <a:p>
            <a:pPr lvl="1"/>
            <a:r>
              <a:rPr lang="en-AU" sz="2400" dirty="0" smtClean="0"/>
              <a:t>Archetype Authors/Editors– </a:t>
            </a:r>
            <a:r>
              <a:rPr lang="en-AU" sz="2400" dirty="0"/>
              <a:t>international and national – training courses, advanced workshops, ongoing </a:t>
            </a:r>
            <a:r>
              <a:rPr lang="en-AU" sz="2400" dirty="0" smtClean="0"/>
              <a:t>mentoring</a:t>
            </a:r>
          </a:p>
          <a:p>
            <a:pPr lvl="1"/>
            <a:r>
              <a:rPr lang="en-AU" sz="2400" dirty="0" smtClean="0"/>
              <a:t>Clinical Knowledge Administrators</a:t>
            </a:r>
            <a:endParaRPr lang="en-AU" sz="2400" dirty="0"/>
          </a:p>
          <a:p>
            <a:pPr lvl="1"/>
            <a:endParaRPr lang="en-AU" sz="2200" dirty="0"/>
          </a:p>
        </p:txBody>
      </p:sp>
      <p:pic>
        <p:nvPicPr>
          <p:cNvPr id="5" name="Picture 4" descr="openeh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7271"/>
            <a:ext cx="1447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32349"/>
            <a:ext cx="1163580" cy="5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AU" sz="4600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Grassroots</a:t>
            </a:r>
            <a:r>
              <a:rPr lang="en-AU" sz="2400" dirty="0" smtClean="0"/>
              <a:t> </a:t>
            </a:r>
            <a:r>
              <a:rPr lang="en-AU" sz="4600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engagement</a:t>
            </a:r>
            <a:r>
              <a:rPr lang="en-AU" sz="2400" dirty="0" smtClean="0"/>
              <a:t/>
            </a:r>
            <a:br>
              <a:rPr lang="en-AU" sz="2400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WHO: Grassroots clinicians</a:t>
            </a:r>
          </a:p>
          <a:p>
            <a:r>
              <a:rPr lang="en-AU" dirty="0" smtClean="0"/>
              <a:t>WHAT: Requirements gathering</a:t>
            </a:r>
          </a:p>
          <a:p>
            <a:r>
              <a:rPr lang="en-AU" dirty="0" smtClean="0"/>
              <a:t>HOW: F2F workshop</a:t>
            </a:r>
          </a:p>
          <a:p>
            <a:pPr lvl="1"/>
            <a:r>
              <a:rPr lang="en-AU" dirty="0" smtClean="0"/>
              <a:t>Step-by-step process:</a:t>
            </a:r>
          </a:p>
          <a:p>
            <a:pPr lvl="2"/>
            <a:r>
              <a:rPr lang="en-AU" dirty="0" smtClean="0"/>
              <a:t>Brainstorm requirements to a mind map</a:t>
            </a:r>
          </a:p>
          <a:p>
            <a:pPr lvl="2"/>
            <a:r>
              <a:rPr lang="en-AU" dirty="0" smtClean="0"/>
              <a:t>Reorganise the mind map</a:t>
            </a:r>
          </a:p>
          <a:p>
            <a:pPr lvl="2"/>
            <a:r>
              <a:rPr lang="en-AU" dirty="0" smtClean="0"/>
              <a:t>In parallel</a:t>
            </a:r>
          </a:p>
          <a:p>
            <a:pPr lvl="3"/>
            <a:r>
              <a:rPr lang="en-AU" dirty="0" smtClean="0"/>
              <a:t>Identify existing archetypes</a:t>
            </a:r>
          </a:p>
          <a:p>
            <a:pPr lvl="3"/>
            <a:r>
              <a:rPr lang="en-AU" dirty="0" smtClean="0"/>
              <a:t>Identify new requirements - ?archetypes, templates, value sets</a:t>
            </a:r>
          </a:p>
          <a:p>
            <a:pPr lvl="3"/>
            <a:r>
              <a:rPr lang="en-AU" dirty="0" smtClean="0"/>
              <a:t>Create a template</a:t>
            </a:r>
          </a:p>
          <a:p>
            <a:pPr lvl="4"/>
            <a:r>
              <a:rPr lang="en-AU" dirty="0" smtClean="0"/>
              <a:t>Clinicians can see the information models representing their requirements</a:t>
            </a:r>
          </a:p>
          <a:p>
            <a:pPr lvl="5"/>
            <a:r>
              <a:rPr lang="en-AU" sz="2800" b="1" dirty="0" smtClean="0">
                <a:solidFill>
                  <a:srgbClr val="FF0000"/>
                </a:solidFill>
              </a:rPr>
              <a:t>The ‘AHA’ moment</a:t>
            </a:r>
            <a:endParaRPr lang="en-AU" sz="2800" b="1" dirty="0">
              <a:solidFill>
                <a:srgbClr val="FF0000"/>
              </a:solidFill>
            </a:endParaRPr>
          </a:p>
          <a:p>
            <a:pPr lvl="4"/>
            <a:r>
              <a:rPr lang="en-AU" dirty="0" smtClean="0"/>
              <a:t>Clinicians can contribute to constraints</a:t>
            </a:r>
          </a:p>
          <a:p>
            <a:pPr lvl="2"/>
            <a:r>
              <a:rPr lang="en-AU" dirty="0" smtClean="0"/>
              <a:t>Output: Draft TDS/OPT for implementers</a:t>
            </a:r>
          </a:p>
          <a:p>
            <a:pPr lvl="2"/>
            <a:r>
              <a:rPr lang="en-AU" dirty="0" smtClean="0"/>
              <a:t>Refinement</a:t>
            </a:r>
          </a:p>
          <a:p>
            <a:pPr lvl="3"/>
            <a:r>
              <a:rPr lang="en-AU" dirty="0" smtClean="0"/>
              <a:t>Create new/modify existing archetypes</a:t>
            </a:r>
          </a:p>
          <a:p>
            <a:pPr lvl="3"/>
            <a:r>
              <a:rPr lang="en-AU" dirty="0" smtClean="0"/>
              <a:t>Archetype review rounds if needed</a:t>
            </a:r>
          </a:p>
          <a:p>
            <a:pPr lvl="3"/>
            <a:r>
              <a:rPr lang="en-AU" dirty="0" smtClean="0"/>
              <a:t>Template review</a:t>
            </a:r>
          </a:p>
          <a:p>
            <a:endParaRPr lang="en-AU" dirty="0"/>
          </a:p>
        </p:txBody>
      </p:sp>
      <p:pic>
        <p:nvPicPr>
          <p:cNvPr id="4" name="Picture 3" descr="openeh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7271"/>
            <a:ext cx="1447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32349"/>
            <a:ext cx="1163580" cy="5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6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Participation in CKM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Process:</a:t>
            </a:r>
          </a:p>
          <a:p>
            <a:pPr lvl="1"/>
            <a:r>
              <a:rPr lang="en-AU" dirty="0" smtClean="0"/>
              <a:t>Registered, but no </a:t>
            </a:r>
            <a:r>
              <a:rPr lang="en-AU" dirty="0" err="1" smtClean="0"/>
              <a:t>credentialling</a:t>
            </a:r>
            <a:endParaRPr lang="en-AU" dirty="0" smtClean="0"/>
          </a:p>
          <a:p>
            <a:pPr lvl="1"/>
            <a:r>
              <a:rPr lang="en-AU" dirty="0">
                <a:sym typeface="Wingdings" panose="05000000000000000000" pitchFamily="2" charset="2"/>
              </a:rPr>
              <a:t>Web 2.0, crowd sourcing</a:t>
            </a:r>
          </a:p>
          <a:p>
            <a:pPr lvl="1"/>
            <a:r>
              <a:rPr lang="en-AU" dirty="0" smtClean="0">
                <a:sym typeface="Wingdings" panose="05000000000000000000" pitchFamily="2" charset="2"/>
              </a:rPr>
              <a:t>Transparency </a:t>
            </a:r>
            <a:r>
              <a:rPr lang="en-AU" dirty="0">
                <a:sym typeface="Wingdings" panose="05000000000000000000" pitchFamily="2" charset="2"/>
              </a:rPr>
              <a:t>to mitigate ‘rogue’ </a:t>
            </a:r>
            <a:r>
              <a:rPr lang="en-AU" dirty="0" smtClean="0">
                <a:sym typeface="Wingdings" panose="05000000000000000000" pitchFamily="2" charset="2"/>
              </a:rPr>
              <a:t>activity</a:t>
            </a:r>
            <a:endParaRPr lang="en-AU" dirty="0" smtClean="0"/>
          </a:p>
          <a:p>
            <a:r>
              <a:rPr lang="en-AU" dirty="0" smtClean="0"/>
              <a:t>Participation</a:t>
            </a:r>
          </a:p>
          <a:p>
            <a:pPr lvl="1"/>
            <a:r>
              <a:rPr lang="en-AU" b="1" dirty="0" smtClean="0"/>
              <a:t>Reviews/Adoption</a:t>
            </a:r>
          </a:p>
          <a:p>
            <a:pPr lvl="1"/>
            <a:r>
              <a:rPr lang="en-AU" b="1" dirty="0" smtClean="0"/>
              <a:t>Discussions</a:t>
            </a:r>
          </a:p>
          <a:p>
            <a:pPr lvl="1"/>
            <a:r>
              <a:rPr lang="en-AU" dirty="0" smtClean="0"/>
              <a:t>Change requests</a:t>
            </a:r>
          </a:p>
          <a:p>
            <a:pPr lvl="1"/>
            <a:r>
              <a:rPr lang="en-AU" dirty="0" smtClean="0"/>
              <a:t>Propose new models</a:t>
            </a:r>
          </a:p>
          <a:p>
            <a:r>
              <a:rPr lang="en-AU" dirty="0" smtClean="0"/>
              <a:t>Education opportunities</a:t>
            </a:r>
          </a:p>
          <a:p>
            <a:pPr lvl="1"/>
            <a:r>
              <a:rPr lang="en-AU" dirty="0" smtClean="0"/>
              <a:t>Training course</a:t>
            </a:r>
          </a:p>
          <a:p>
            <a:pPr lvl="1"/>
            <a:r>
              <a:rPr lang="en-AU" dirty="0" smtClean="0"/>
              <a:t>Online videos</a:t>
            </a:r>
          </a:p>
          <a:p>
            <a:pPr lvl="1"/>
            <a:r>
              <a:rPr lang="en-AU" dirty="0" smtClean="0"/>
              <a:t>Online course</a:t>
            </a:r>
          </a:p>
          <a:p>
            <a:pPr lvl="1"/>
            <a:r>
              <a:rPr lang="en-AU" b="1" dirty="0" smtClean="0"/>
              <a:t>?Most have no training</a:t>
            </a:r>
            <a:endParaRPr lang="en-AU" b="1" dirty="0"/>
          </a:p>
          <a:p>
            <a:r>
              <a:rPr lang="en-AU" dirty="0" smtClean="0"/>
              <a:t>Contributions</a:t>
            </a:r>
          </a:p>
          <a:p>
            <a:pPr lvl="1"/>
            <a:r>
              <a:rPr lang="en-AU" dirty="0" smtClean="0"/>
              <a:t>Grassroots </a:t>
            </a:r>
            <a:r>
              <a:rPr lang="en-AU" dirty="0" smtClean="0">
                <a:sym typeface="Wingdings" panose="05000000000000000000" pitchFamily="2" charset="2"/>
              </a:rPr>
              <a:t> expert. Clinical  Technical. All welcome</a:t>
            </a:r>
          </a:p>
        </p:txBody>
      </p:sp>
      <p:pic>
        <p:nvPicPr>
          <p:cNvPr id="4" name="Picture 3" descr="openeh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7271"/>
            <a:ext cx="1447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32349"/>
            <a:ext cx="1163580" cy="5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404" cy="76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Authoring/editing/CKA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Anyone can build an archetype</a:t>
            </a:r>
          </a:p>
          <a:p>
            <a:pPr lvl="1"/>
            <a:r>
              <a:rPr lang="en-AU" dirty="0" smtClean="0"/>
              <a:t>Any archetype can be implemented</a:t>
            </a:r>
          </a:p>
          <a:p>
            <a:r>
              <a:rPr lang="en-AU" dirty="0" smtClean="0"/>
              <a:t>If you want highly interoperable archetypes, they have to conform</a:t>
            </a:r>
          </a:p>
          <a:p>
            <a:pPr lvl="1"/>
            <a:r>
              <a:rPr lang="en-AU" dirty="0" smtClean="0"/>
              <a:t>Evolving design patterns</a:t>
            </a:r>
          </a:p>
          <a:p>
            <a:pPr lvl="2"/>
            <a:r>
              <a:rPr lang="en-AU" dirty="0" smtClean="0"/>
              <a:t>Data structure</a:t>
            </a:r>
          </a:p>
          <a:p>
            <a:pPr lvl="2"/>
            <a:r>
              <a:rPr lang="en-AU" dirty="0" smtClean="0"/>
              <a:t>Nesting</a:t>
            </a:r>
          </a:p>
          <a:p>
            <a:pPr lvl="2"/>
            <a:r>
              <a:rPr lang="en-AU" dirty="0" smtClean="0"/>
              <a:t>Balance between terminology &amp; information model</a:t>
            </a:r>
          </a:p>
          <a:p>
            <a:pPr lvl="1"/>
            <a:r>
              <a:rPr lang="en-AU" dirty="0" smtClean="0"/>
              <a:t>Metadata conventions</a:t>
            </a:r>
          </a:p>
          <a:p>
            <a:pPr lvl="1"/>
            <a:r>
              <a:rPr lang="en-AU" dirty="0" smtClean="0"/>
              <a:t>Naming convention</a:t>
            </a:r>
          </a:p>
          <a:p>
            <a:pPr lvl="1"/>
            <a:r>
              <a:rPr lang="en-AU" b="1" dirty="0" smtClean="0"/>
              <a:t>Consistency, Quality</a:t>
            </a:r>
          </a:p>
          <a:p>
            <a:pPr marL="411480" lvl="1" indent="0">
              <a:buNone/>
            </a:pPr>
            <a:endParaRPr lang="en-AU" dirty="0"/>
          </a:p>
        </p:txBody>
      </p:sp>
      <p:pic>
        <p:nvPicPr>
          <p:cNvPr id="4" name="Picture 3" descr="openeh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7271"/>
            <a:ext cx="1447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32349"/>
            <a:ext cx="1163580" cy="5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168"/>
            <a:ext cx="9144000" cy="653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Authoring/editing/CKA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Opportunities</a:t>
            </a:r>
          </a:p>
          <a:p>
            <a:pPr lvl="1"/>
            <a:r>
              <a:rPr lang="en-AU" dirty="0" smtClean="0"/>
              <a:t>Trial &amp; Error</a:t>
            </a:r>
          </a:p>
          <a:p>
            <a:pPr lvl="1"/>
            <a:r>
              <a:rPr lang="en-AU" dirty="0" smtClean="0"/>
              <a:t>Online training – commencing</a:t>
            </a:r>
          </a:p>
          <a:p>
            <a:pPr lvl="1"/>
            <a:r>
              <a:rPr lang="en-AU" dirty="0" smtClean="0"/>
              <a:t>Training Course – part of intro course</a:t>
            </a:r>
          </a:p>
          <a:p>
            <a:pPr lvl="1"/>
            <a:r>
              <a:rPr lang="en-AU" dirty="0" smtClean="0"/>
              <a:t>Advanced workshops – hands on, practical problem solving</a:t>
            </a:r>
          </a:p>
          <a:p>
            <a:pPr lvl="1"/>
            <a:r>
              <a:rPr lang="en-AU" dirty="0" smtClean="0"/>
              <a:t>Ongoing mentoring</a:t>
            </a:r>
          </a:p>
          <a:p>
            <a:pPr lvl="1"/>
            <a:r>
              <a:rPr lang="en-AU" dirty="0" smtClean="0"/>
              <a:t>Collaborating</a:t>
            </a:r>
          </a:p>
          <a:p>
            <a:pPr lvl="1"/>
            <a:r>
              <a:rPr lang="en-AU" dirty="0" smtClean="0"/>
              <a:t>Reverse training</a:t>
            </a:r>
            <a:endParaRPr lang="en-AU" dirty="0"/>
          </a:p>
          <a:p>
            <a:r>
              <a:rPr lang="en-AU" b="1" dirty="0"/>
              <a:t>Level of interoperability dictates level of training required</a:t>
            </a:r>
          </a:p>
          <a:p>
            <a:pPr lvl="1"/>
            <a:endParaRPr lang="en-AU" dirty="0"/>
          </a:p>
        </p:txBody>
      </p:sp>
      <p:pic>
        <p:nvPicPr>
          <p:cNvPr id="4" name="Picture 3" descr="openeh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7271"/>
            <a:ext cx="1447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32349"/>
            <a:ext cx="1163580" cy="5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92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540</TotalTime>
  <Words>293</Words>
  <Application>Microsoft Office PowerPoint</Application>
  <PresentationFormat>Bildspel på skärmen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Adjacency</vt:lpstr>
      <vt:lpstr>Dr Heather Leslie</vt:lpstr>
      <vt:lpstr>Clinician Engagement</vt:lpstr>
      <vt:lpstr>Grassroots engagement </vt:lpstr>
      <vt:lpstr>Participation in CKM</vt:lpstr>
      <vt:lpstr>PowerPoint-presentation</vt:lpstr>
      <vt:lpstr>Authoring/editing/CKA</vt:lpstr>
      <vt:lpstr>PowerPoint-presentation</vt:lpstr>
      <vt:lpstr>Authoring/editing/CKA</vt:lpstr>
      <vt:lpstr>PowerPoint-presentation</vt:lpstr>
      <vt:lpstr>XYZ National Program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</dc:creator>
  <cp:lastModifiedBy>Sundvall Erik</cp:lastModifiedBy>
  <cp:revision>38</cp:revision>
  <dcterms:created xsi:type="dcterms:W3CDTF">2015-05-11T02:17:43Z</dcterms:created>
  <dcterms:modified xsi:type="dcterms:W3CDTF">2015-08-22T15:02:00Z</dcterms:modified>
</cp:coreProperties>
</file>