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669" r:id="rId3"/>
    <p:sldId id="692" r:id="rId4"/>
    <p:sldId id="673" r:id="rId5"/>
    <p:sldId id="615" r:id="rId6"/>
    <p:sldId id="735" r:id="rId7"/>
    <p:sldId id="757" r:id="rId8"/>
    <p:sldId id="764" r:id="rId9"/>
    <p:sldId id="758" r:id="rId10"/>
    <p:sldId id="759" r:id="rId11"/>
    <p:sldId id="760" r:id="rId12"/>
    <p:sldId id="763" r:id="rId13"/>
    <p:sldId id="678" r:id="rId14"/>
  </p:sldIdLst>
  <p:sldSz cx="9144000" cy="6858000" type="screen4x3"/>
  <p:notesSz cx="9601200" cy="7315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091"/>
    <a:srgbClr val="001952"/>
    <a:srgbClr val="0871B8"/>
    <a:srgbClr val="0680A6"/>
    <a:srgbClr val="0765A5"/>
    <a:srgbClr val="086CB0"/>
    <a:srgbClr val="0364CF"/>
    <a:srgbClr val="036EE3"/>
    <a:srgbClr val="0066FF"/>
    <a:srgbClr val="20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71" autoAdjust="0"/>
    <p:restoredTop sz="90743" autoAdjust="0"/>
  </p:normalViewPr>
  <p:slideViewPr>
    <p:cSldViewPr>
      <p:cViewPr varScale="1">
        <p:scale>
          <a:sx n="102" d="100"/>
          <a:sy n="102" d="100"/>
        </p:scale>
        <p:origin x="-1800" y="-9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24" y="-108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endParaRPr lang="pt-B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endParaRPr lang="pt-B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fld id="{C20104E3-180E-4946-8631-4379979F49D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78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15111" cy="3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endParaRPr lang="pt-B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4843" y="0"/>
            <a:ext cx="4215111" cy="3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endParaRPr lang="pt-BR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0213" y="561975"/>
            <a:ext cx="3676650" cy="2757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5995" y="3488267"/>
            <a:ext cx="7025878" cy="32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20896"/>
            <a:ext cx="4215111" cy="3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/>
            </a:lvl1pPr>
          </a:lstStyle>
          <a:p>
            <a:endParaRPr lang="pt-BR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4843" y="6920896"/>
            <a:ext cx="4215111" cy="3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fld id="{2E77B0B6-36AE-47C0-BA3F-00C28516909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6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7B0B6-36AE-47C0-BA3F-00C28516909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11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1200"/>
              </a:spcBef>
              <a:spcAft>
                <a:spcPts val="0"/>
              </a:spcAft>
              <a:buSzPct val="100000"/>
              <a:defRPr lang="en-US" sz="2200" b="0" dirty="0" smtClean="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600"/>
              </a:spcBef>
              <a:spcAft>
                <a:spcPts val="0"/>
              </a:spcAft>
              <a:buSzPct val="65000"/>
              <a:defRPr lang="en-US" dirty="0" smtClean="0">
                <a:latin typeface="Calibri" pitchFamily="34" charset="0"/>
                <a:cs typeface="Calibri" pitchFamily="34" charset="0"/>
              </a:defRPr>
            </a:lvl2pPr>
            <a:lvl3pPr>
              <a:defRPr lang="en-US" dirty="0" smtClean="0">
                <a:latin typeface="Calibri" pitchFamily="34" charset="0"/>
                <a:cs typeface="Calibri" pitchFamily="34" charset="0"/>
              </a:defRPr>
            </a:lvl3pPr>
            <a:lvl4pPr>
              <a:defRPr lang="en-US" dirty="0" smtClean="0">
                <a:latin typeface="Calibri" pitchFamily="34" charset="0"/>
                <a:cs typeface="Calibri" pitchFamily="34" charset="0"/>
              </a:defRPr>
            </a:lvl4pPr>
            <a:lvl5pPr>
              <a:defRPr lang="en-US" dirty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 k </a:t>
            </a:r>
            <a:r>
              <a:rPr lang="en-US" dirty="0" err="1" smtClean="0"/>
              <a:t>fd;lks</a:t>
            </a:r>
            <a:r>
              <a:rPr lang="en-US" dirty="0" smtClean="0"/>
              <a:t> </a:t>
            </a:r>
            <a:r>
              <a:rPr lang="en-US" dirty="0" err="1" smtClean="0"/>
              <a:t>flsk</a:t>
            </a:r>
            <a:r>
              <a:rPr lang="en-US" dirty="0" smtClean="0"/>
              <a:t> ;</a:t>
            </a:r>
            <a:r>
              <a:rPr lang="en-US" dirty="0" err="1" smtClean="0"/>
              <a:t>dflks</a:t>
            </a:r>
            <a:r>
              <a:rPr lang="en-US" dirty="0" smtClean="0"/>
              <a:t> ;</a:t>
            </a:r>
            <a:r>
              <a:rPr lang="en-US" dirty="0" err="1" smtClean="0"/>
              <a:t>dfk</a:t>
            </a:r>
            <a:r>
              <a:rPr lang="en-US" dirty="0" smtClean="0"/>
              <a:t> </a:t>
            </a:r>
            <a:r>
              <a:rPr lang="en-US" dirty="0" err="1" smtClean="0"/>
              <a:t>sldf</a:t>
            </a:r>
            <a:r>
              <a:rPr lang="en-US" dirty="0" smtClean="0"/>
              <a:t> </a:t>
            </a:r>
            <a:r>
              <a:rPr lang="en-US" dirty="0" err="1" smtClean="0"/>
              <a:t>slfk</a:t>
            </a:r>
            <a:r>
              <a:rPr lang="en-US" dirty="0" smtClean="0"/>
              <a:t> </a:t>
            </a:r>
            <a:r>
              <a:rPr lang="en-US" dirty="0" err="1" smtClean="0"/>
              <a:t>slfk</a:t>
            </a:r>
            <a:r>
              <a:rPr lang="en-US" dirty="0" smtClean="0"/>
              <a:t> </a:t>
            </a:r>
            <a:r>
              <a:rPr lang="en-US" dirty="0" err="1" smtClean="0"/>
              <a:t>slfk</a:t>
            </a:r>
            <a:r>
              <a:rPr lang="en-US" dirty="0" smtClean="0"/>
              <a:t> ;</a:t>
            </a:r>
            <a:r>
              <a:rPr lang="en-US" dirty="0" err="1" smtClean="0"/>
              <a:t>slf</a:t>
            </a:r>
            <a:r>
              <a:rPr lang="en-US" dirty="0" smtClean="0"/>
              <a:t> </a:t>
            </a:r>
            <a:r>
              <a:rPr lang="en-US" dirty="0" err="1" smtClean="0"/>
              <a:t>sldfk</a:t>
            </a:r>
            <a:r>
              <a:rPr lang="en-US" dirty="0" smtClean="0"/>
              <a:t> </a:t>
            </a:r>
            <a:r>
              <a:rPr lang="en-US" dirty="0" err="1" smtClean="0"/>
              <a:t>lskdf</a:t>
            </a:r>
            <a:r>
              <a:rPr lang="en-US" dirty="0" smtClean="0"/>
              <a:t> ;</a:t>
            </a:r>
            <a:r>
              <a:rPr lang="en-US" dirty="0" err="1" smtClean="0"/>
              <a:t>slfk</a:t>
            </a:r>
            <a:r>
              <a:rPr lang="en-US" dirty="0" smtClean="0"/>
              <a:t> </a:t>
            </a:r>
            <a:r>
              <a:rPr lang="en-US" dirty="0" err="1" smtClean="0"/>
              <a:t>slf</a:t>
            </a:r>
            <a:r>
              <a:rPr lang="en-US" dirty="0" smtClean="0"/>
              <a:t> ;</a:t>
            </a:r>
            <a:r>
              <a:rPr lang="en-US" dirty="0" err="1" smtClean="0"/>
              <a:t>skdf;slfdk</a:t>
            </a:r>
            <a:r>
              <a:rPr lang="en-US" dirty="0" smtClean="0"/>
              <a:t> </a:t>
            </a:r>
            <a:r>
              <a:rPr lang="en-US" dirty="0" err="1" smtClean="0"/>
              <a:t>slfk;sdf;l</a:t>
            </a:r>
            <a:endParaRPr lang="en-US" dirty="0" smtClean="0"/>
          </a:p>
          <a:p>
            <a:pPr lvl="0"/>
            <a:r>
              <a:rPr lang="en-US" dirty="0" smtClean="0"/>
              <a:t>J </a:t>
            </a:r>
            <a:r>
              <a:rPr lang="en-US" dirty="0" err="1" smtClean="0"/>
              <a:t>fsdkfj</a:t>
            </a:r>
            <a:r>
              <a:rPr lang="en-US" dirty="0" smtClean="0"/>
              <a:t> </a:t>
            </a:r>
            <a:r>
              <a:rPr lang="en-US" dirty="0" err="1" smtClean="0"/>
              <a:t>sldfkj</a:t>
            </a:r>
            <a:r>
              <a:rPr lang="en-US" dirty="0" smtClean="0"/>
              <a:t> </a:t>
            </a:r>
            <a:r>
              <a:rPr lang="en-US" dirty="0" err="1" smtClean="0"/>
              <a:t>slfk</a:t>
            </a:r>
            <a:r>
              <a:rPr lang="en-US" dirty="0" smtClean="0"/>
              <a:t> </a:t>
            </a:r>
            <a:r>
              <a:rPr lang="en-US" dirty="0" err="1" smtClean="0"/>
              <a:t>slfj</a:t>
            </a:r>
            <a:r>
              <a:rPr lang="en-US" dirty="0" smtClean="0"/>
              <a:t> </a:t>
            </a:r>
            <a:r>
              <a:rPr lang="en-US" dirty="0" err="1" smtClean="0"/>
              <a:t>slkf</a:t>
            </a:r>
            <a:r>
              <a:rPr lang="en-US" dirty="0" smtClean="0"/>
              <a:t> </a:t>
            </a:r>
            <a:r>
              <a:rPr lang="en-US" dirty="0" err="1" smtClean="0"/>
              <a:t>lsjf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 </a:t>
            </a:r>
            <a:r>
              <a:rPr lang="en-US" dirty="0" err="1" smtClean="0"/>
              <a:t>fsj</a:t>
            </a:r>
            <a:r>
              <a:rPr lang="en-US" dirty="0" smtClean="0"/>
              <a:t> </a:t>
            </a:r>
            <a:r>
              <a:rPr lang="en-US" dirty="0" err="1" smtClean="0"/>
              <a:t>flksj</a:t>
            </a:r>
            <a:r>
              <a:rPr lang="en-US" dirty="0" smtClean="0"/>
              <a:t> </a:t>
            </a:r>
            <a:r>
              <a:rPr lang="en-US" dirty="0" err="1" smtClean="0"/>
              <a:t>dfks</a:t>
            </a:r>
            <a:r>
              <a:rPr lang="en-US" dirty="0" smtClean="0"/>
              <a:t> </a:t>
            </a:r>
            <a:r>
              <a:rPr lang="en-US" dirty="0" err="1" smtClean="0"/>
              <a:t>ldf</a:t>
            </a:r>
            <a:endParaRPr lang="en-US" dirty="0" smtClean="0"/>
          </a:p>
          <a:p>
            <a:pPr lvl="1"/>
            <a:r>
              <a:rPr lang="en-US" dirty="0" smtClean="0"/>
              <a:t>S </a:t>
            </a:r>
            <a:r>
              <a:rPr lang="en-US" dirty="0" err="1" smtClean="0"/>
              <a:t>dflskfj</a:t>
            </a:r>
            <a:r>
              <a:rPr lang="en-US" dirty="0" smtClean="0"/>
              <a:t> </a:t>
            </a:r>
            <a:r>
              <a:rPr lang="en-US" dirty="0" err="1" smtClean="0"/>
              <a:t>skdfj</a:t>
            </a:r>
            <a:r>
              <a:rPr lang="en-US" dirty="0" smtClean="0"/>
              <a:t> </a:t>
            </a:r>
            <a:r>
              <a:rPr lang="en-US" dirty="0" err="1" smtClean="0"/>
              <a:t>ls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4450"/>
            <a:ext cx="2276475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" y="44450"/>
            <a:ext cx="66802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91090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908050"/>
            <a:ext cx="40386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925" y="44450"/>
            <a:ext cx="91090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90805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90805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72110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13" y="372110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91090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908050"/>
            <a:ext cx="40386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90805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21100"/>
            <a:ext cx="40386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925" y="44450"/>
            <a:ext cx="9109075" cy="633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 lvl="0"/>
            <a:endParaRPr lang="es-MX" noProof="0" smtClean="0"/>
          </a:p>
        </p:txBody>
      </p:sp>
    </p:spTree>
    <p:extLst>
      <p:ext uri="{BB962C8B-B14F-4D97-AF65-F5344CB8AC3E}">
        <p14:creationId xmlns:p14="http://schemas.microsoft.com/office/powerpoint/2010/main" val="284464349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-3162300" y="3162300"/>
            <a:ext cx="6858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ounded Rectangle 5"/>
          <p:cNvSpPr/>
          <p:nvPr userDrawn="1"/>
        </p:nvSpPr>
        <p:spPr>
          <a:xfrm>
            <a:off x="661988" y="868363"/>
            <a:ext cx="8177212" cy="46037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ounded Rectangle 6"/>
          <p:cNvSpPr/>
          <p:nvPr userDrawn="1"/>
        </p:nvSpPr>
        <p:spPr>
          <a:xfrm rot="10800000">
            <a:off x="585788" y="6400800"/>
            <a:ext cx="8253412" cy="46038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6858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026365" cy="5334000"/>
          </a:xfrm>
        </p:spPr>
        <p:txBody>
          <a:bodyPr/>
          <a:lstStyle>
            <a:lvl1pPr marL="538163" indent="-538163" defTabSz="363538">
              <a:lnSpc>
                <a:spcPts val="2600"/>
              </a:lnSpc>
              <a:spcBef>
                <a:spcPts val="1200"/>
              </a:spcBef>
              <a:buFont typeface="Wingdings" pitchFamily="2" charset="2"/>
              <a:buNone/>
              <a:defRPr sz="2400" b="0"/>
            </a:lvl1pPr>
            <a:lvl2pPr marL="355600" indent="-177800">
              <a:buFont typeface="Arial" pitchFamily="34" charset="0"/>
              <a:buChar char="•"/>
              <a:defRPr sz="2000"/>
            </a:lvl2pPr>
            <a:lvl3pPr marL="688975" indent="-174625">
              <a:buSzPct val="75000"/>
              <a:buFont typeface="Wingdings" pitchFamily="2" charset="2"/>
              <a:buChar char="Ø"/>
              <a:defRPr sz="2000" b="0"/>
            </a:lvl3pPr>
            <a:lvl4pPr marL="914400" indent="-225425">
              <a:defRPr/>
            </a:lvl4pPr>
            <a:lvl5pPr marL="1089025" indent="-174625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26464" y="990600"/>
            <a:ext cx="4012736" cy="5334000"/>
          </a:xfrm>
        </p:spPr>
        <p:txBody>
          <a:bodyPr rtlCol="0">
            <a:normAutofit/>
          </a:bodyPr>
          <a:lstStyle>
            <a:lvl1pPr>
              <a:defRPr lang="en-US" sz="2400" b="0" smtClean="0"/>
            </a:lvl1pPr>
            <a:lvl2pPr>
              <a:defRPr lang="en-US" sz="2000" smtClean="0"/>
            </a:lvl2pPr>
            <a:lvl3pPr>
              <a:defRPr lang="en-US" sz="2000" b="0" smtClean="0"/>
            </a:lvl3pPr>
            <a:lvl4pPr>
              <a:defRPr lang="en-US" smtClean="0"/>
            </a:lvl4pPr>
            <a:lvl5pPr>
              <a:defRPr lang="pt-BR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08CF6A6E-CED7-4C09-94E1-A117A8218600}" type="datetime3">
              <a:rPr lang="pt-BR"/>
              <a:pPr>
                <a:defRPr/>
              </a:pPr>
              <a:t>18.08.13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004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7E89E901-CE6B-49FE-81A9-E29B7869BE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5105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a_fundo_kitt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6280150"/>
            <a:ext cx="70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6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4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160240"/>
          </a:xfrm>
        </p:spPr>
        <p:txBody>
          <a:bodyPr/>
          <a:lstStyle>
            <a:lvl1pPr algn="ctr">
              <a:defRPr sz="4000">
                <a:solidFill>
                  <a:srgbClr val="00206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0B8A03-1A1F-4F1A-9776-A06BED8449A7}" type="datetime1">
              <a:rPr lang="en-GB" sz="1800" smtClean="0">
                <a:solidFill>
                  <a:prstClr val="white"/>
                </a:solidFill>
                <a:latin typeface="Calibri"/>
              </a:rPr>
              <a:t>18/08/2013</a:t>
            </a:fld>
            <a:endParaRPr lang="pt-B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494604-1FDF-46C8-865B-A0EE9ECBF8C2}" type="slidenum">
              <a:rPr lang="pt-BR" sz="1800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2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68580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990600"/>
            <a:ext cx="8153400" cy="5334000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2400" b="0"/>
            </a:lvl1pPr>
            <a:lvl2pPr marL="514350" indent="-176213">
              <a:buFont typeface="Arial" pitchFamily="34" charset="0"/>
              <a:buChar char="•"/>
              <a:defRPr sz="2300"/>
            </a:lvl2pPr>
            <a:lvl3pPr marL="688975" indent="-174625">
              <a:buSzPct val="75000"/>
              <a:buFont typeface="Wingdings" pitchFamily="2" charset="2"/>
              <a:buChar char="Ø"/>
              <a:defRPr sz="2200"/>
            </a:lvl3pPr>
            <a:lvl4pPr marL="914400" indent="-225425">
              <a:defRPr/>
            </a:lvl4pPr>
            <a:lvl5pPr marL="1089025" indent="-174625">
              <a:defRPr/>
            </a:lvl5pPr>
          </a:lstStyle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r>
              <a:rPr lang="pt-BR" noProof="0" dirty="0" smtClean="0"/>
              <a:t> </a:t>
            </a:r>
            <a:r>
              <a:rPr lang="pt-BR" noProof="0" dirty="0" err="1" smtClean="0"/>
              <a:t>lafk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  <a:r>
              <a:rPr lang="pt-BR" noProof="0" dirty="0" err="1" smtClean="0"/>
              <a:t>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asld</a:t>
            </a:r>
            <a:r>
              <a:rPr lang="pt-BR" noProof="0" dirty="0" smtClean="0"/>
              <a:t> </a:t>
            </a:r>
            <a:r>
              <a:rPr lang="pt-BR" noProof="0" dirty="0" err="1" smtClean="0"/>
              <a:t>alsdk</a:t>
            </a:r>
            <a:r>
              <a:rPr lang="pt-BR" noProof="0" dirty="0" smtClean="0"/>
              <a:t> </a:t>
            </a:r>
            <a:r>
              <a:rPr lang="pt-BR" noProof="0" dirty="0" err="1" smtClean="0"/>
              <a:t>ald</a:t>
            </a:r>
            <a:r>
              <a:rPr lang="pt-BR" noProof="0" dirty="0" smtClean="0"/>
              <a:t> </a:t>
            </a:r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3162301" y="3162300"/>
            <a:ext cx="6858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61330" y="868681"/>
            <a:ext cx="8177870" cy="45719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10800000">
            <a:off x="585130" y="6400797"/>
            <a:ext cx="8254070" cy="45722"/>
          </a:xfrm>
          <a:prstGeom prst="roundRect">
            <a:avLst/>
          </a:prstGeom>
          <a:gradFill flip="none" rotWithShape="1">
            <a:gsLst>
              <a:gs pos="0">
                <a:srgbClr val="002060"/>
              </a:gs>
              <a:gs pos="4100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212E8E-8C54-4789-AA18-7F836733363A}" type="datetime1">
              <a:rPr lang="en-GB" sz="1800" smtClean="0">
                <a:solidFill>
                  <a:prstClr val="white"/>
                </a:solidFill>
                <a:latin typeface="Calibri"/>
              </a:rPr>
              <a:t>18/08/2013</a:t>
            </a:fld>
            <a:endParaRPr lang="pt-B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494604-1FDF-46C8-865B-A0EE9ECBF8C2}" type="slidenum">
              <a:rPr lang="pt-BR" sz="1800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0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2156D3D-8EB5-413C-93CA-93BB46692C19}" type="datetime1">
              <a:rPr lang="en-GB" sz="1800" smtClean="0">
                <a:solidFill>
                  <a:srgbClr val="002060"/>
                </a:solidFill>
                <a:latin typeface="Calibri"/>
              </a:rPr>
              <a:t>18/08/2013</a:t>
            </a:fld>
            <a:endParaRPr lang="en-US" sz="18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281AF8-1F9D-3B43-B689-1C82E4CB8FD9}" type="slidenum">
              <a:rPr lang="en-US" sz="1800" smtClean="0">
                <a:solidFill>
                  <a:srgbClr val="00206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180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5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9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6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8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-36513" y="-4763"/>
            <a:ext cx="9231313" cy="696913"/>
          </a:xfrm>
          <a:prstGeom prst="rect">
            <a:avLst/>
          </a:prstGeom>
          <a:solidFill>
            <a:srgbClr val="2D5B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6" name="Picture 27" descr="3dflags_bra0001-0003a"/>
          <p:cNvPicPr>
            <a:picLocks noChangeAspect="1" noChangeArrowheads="1" noCrop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53" y="33699"/>
            <a:ext cx="827584" cy="6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7" y="908050"/>
            <a:ext cx="8532341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Formação Acadêmica </a:t>
            </a:r>
            <a:r>
              <a:rPr lang="pt-BR" dirty="0" err="1" smtClean="0"/>
              <a:t>asd</a:t>
            </a:r>
            <a:r>
              <a:rPr lang="pt-BR" dirty="0" smtClean="0"/>
              <a:t> </a:t>
            </a:r>
            <a:r>
              <a:rPr lang="pt-BR" dirty="0" err="1" smtClean="0"/>
              <a:t>akjd</a:t>
            </a:r>
            <a:r>
              <a:rPr lang="pt-BR" dirty="0" smtClean="0"/>
              <a:t> </a:t>
            </a:r>
            <a:r>
              <a:rPr lang="pt-BR" dirty="0" err="1" smtClean="0"/>
              <a:t>akj</a:t>
            </a:r>
            <a:r>
              <a:rPr lang="pt-BR" dirty="0" smtClean="0"/>
              <a:t> </a:t>
            </a:r>
            <a:r>
              <a:rPr lang="pt-BR" dirty="0" err="1" smtClean="0"/>
              <a:t>aksd</a:t>
            </a:r>
            <a:r>
              <a:rPr lang="pt-BR" dirty="0" smtClean="0"/>
              <a:t> </a:t>
            </a:r>
            <a:r>
              <a:rPr lang="pt-BR" dirty="0" err="1" smtClean="0"/>
              <a:t>aksd</a:t>
            </a:r>
            <a:r>
              <a:rPr lang="pt-BR" dirty="0" smtClean="0"/>
              <a:t> </a:t>
            </a:r>
            <a:r>
              <a:rPr lang="pt-BR" dirty="0" err="1" smtClean="0"/>
              <a:t>alkd</a:t>
            </a:r>
            <a:r>
              <a:rPr lang="pt-BR" dirty="0" smtClean="0"/>
              <a:t> </a:t>
            </a:r>
            <a:r>
              <a:rPr lang="pt-BR" dirty="0" err="1" smtClean="0"/>
              <a:t>alksd</a:t>
            </a:r>
            <a:r>
              <a:rPr lang="pt-BR" dirty="0" smtClean="0"/>
              <a:t> </a:t>
            </a:r>
            <a:r>
              <a:rPr lang="pt-BR" dirty="0" err="1" smtClean="0"/>
              <a:t>alksd</a:t>
            </a:r>
            <a:r>
              <a:rPr lang="pt-BR" dirty="0" smtClean="0"/>
              <a:t> </a:t>
            </a:r>
            <a:r>
              <a:rPr lang="pt-BR" dirty="0" err="1" smtClean="0"/>
              <a:t>alksd</a:t>
            </a:r>
            <a:r>
              <a:rPr lang="pt-BR" dirty="0" smtClean="0"/>
              <a:t> </a:t>
            </a:r>
            <a:r>
              <a:rPr lang="pt-BR" dirty="0" err="1" smtClean="0"/>
              <a:t>alksd</a:t>
            </a:r>
            <a:r>
              <a:rPr lang="pt-BR" dirty="0" smtClean="0"/>
              <a:t> </a:t>
            </a:r>
            <a:r>
              <a:rPr lang="pt-BR" dirty="0" err="1" smtClean="0"/>
              <a:t>alksd</a:t>
            </a:r>
            <a:r>
              <a:rPr lang="pt-BR" dirty="0" smtClean="0"/>
              <a:t> </a:t>
            </a:r>
            <a:r>
              <a:rPr lang="pt-BR" dirty="0" err="1" smtClean="0"/>
              <a:t>laksdl</a:t>
            </a:r>
            <a:endParaRPr lang="pt-BR" dirty="0" smtClean="0"/>
          </a:p>
          <a:p>
            <a:pPr lvl="0"/>
            <a:r>
              <a:rPr lang="pt-BR" dirty="0" err="1" smtClean="0"/>
              <a:t>Aslkd</a:t>
            </a:r>
            <a:r>
              <a:rPr lang="pt-BR" dirty="0" smtClean="0"/>
              <a:t> </a:t>
            </a:r>
            <a:r>
              <a:rPr lang="pt-BR" dirty="0" err="1" smtClean="0"/>
              <a:t>akjd</a:t>
            </a:r>
            <a:r>
              <a:rPr lang="pt-BR" dirty="0" smtClean="0"/>
              <a:t> </a:t>
            </a:r>
            <a:r>
              <a:rPr lang="pt-BR" dirty="0" err="1" smtClean="0"/>
              <a:t>alkd</a:t>
            </a:r>
            <a:r>
              <a:rPr lang="pt-BR" dirty="0" smtClean="0"/>
              <a:t> </a:t>
            </a:r>
            <a:r>
              <a:rPr lang="pt-BR" dirty="0" err="1" smtClean="0"/>
              <a:t>laskdj</a:t>
            </a:r>
            <a:r>
              <a:rPr lang="pt-BR" dirty="0" smtClean="0"/>
              <a:t> </a:t>
            </a:r>
            <a:r>
              <a:rPr lang="pt-BR" dirty="0" err="1" smtClean="0"/>
              <a:t>laksdj</a:t>
            </a:r>
            <a:r>
              <a:rPr lang="pt-BR" dirty="0" smtClean="0"/>
              <a:t> </a:t>
            </a:r>
            <a:r>
              <a:rPr lang="pt-BR" dirty="0" err="1" smtClean="0"/>
              <a:t>laskd</a:t>
            </a:r>
            <a:r>
              <a:rPr lang="pt-BR" dirty="0" smtClean="0"/>
              <a:t> </a:t>
            </a:r>
            <a:r>
              <a:rPr lang="pt-BR" dirty="0" err="1" smtClean="0"/>
              <a:t>askd</a:t>
            </a:r>
            <a:r>
              <a:rPr lang="pt-BR" dirty="0" smtClean="0"/>
              <a:t> al</a:t>
            </a:r>
          </a:p>
          <a:p>
            <a:pPr lvl="0"/>
            <a:r>
              <a:rPr lang="pt-BR" dirty="0" err="1" smtClean="0"/>
              <a:t>Aksd</a:t>
            </a:r>
            <a:r>
              <a:rPr lang="pt-BR" dirty="0" smtClean="0"/>
              <a:t> ;</a:t>
            </a:r>
            <a:r>
              <a:rPr lang="pt-BR" dirty="0" err="1" smtClean="0"/>
              <a:t>aks</a:t>
            </a:r>
            <a:r>
              <a:rPr lang="pt-BR" dirty="0" smtClean="0"/>
              <a:t> d;</a:t>
            </a:r>
          </a:p>
          <a:p>
            <a:pPr lvl="1"/>
            <a:r>
              <a:rPr lang="pt-BR" dirty="0" smtClean="0"/>
              <a:t>MSc, Engenharia Elétrica / Controle &amp; Automação, Unicamp - 1994 fjs dflskj dfskjd flksjd flsj dflksj dflsj ldf</a:t>
            </a:r>
          </a:p>
          <a:p>
            <a:pPr lvl="1"/>
            <a:r>
              <a:rPr lang="pt-BR" dirty="0" smtClean="0"/>
              <a:t>Engenheiro Eletrônico, Unicamp – 1992</a:t>
            </a:r>
          </a:p>
          <a:p>
            <a:pPr lvl="2"/>
            <a:r>
              <a:rPr lang="pt-BR" dirty="0" smtClean="0"/>
              <a:t>Jlkdfj dkfj slf sldkf lskdf lsdf lskdf lskdf lskdf lskdf lskdflskdf lskdf lskdf lsdflskfd l</a:t>
            </a:r>
          </a:p>
          <a:p>
            <a:pPr lvl="0"/>
            <a:endParaRPr lang="pt-BR" dirty="0" smtClean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705830" y="6505599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F99BA92A-1DA7-41F4-B159-8D89DD850B67}" type="slidenum">
              <a:rPr lang="pt-BR" sz="1400">
                <a:latin typeface="Frutiger 55 Roman" pitchFamily="34" charset="0"/>
              </a:rPr>
              <a:pPr/>
              <a:t>‹nº›</a:t>
            </a:fld>
            <a:endParaRPr lang="pt-BR" sz="1400" dirty="0">
              <a:latin typeface="Frutiger 55 Roman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13" y="44450"/>
            <a:ext cx="7992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91" r:id="rId17"/>
    <p:sldLayoutId id="2147483692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74625" indent="-174625" algn="l" rtl="0" fontAlgn="base">
        <a:spcBef>
          <a:spcPct val="40000"/>
        </a:spcBef>
        <a:spcAft>
          <a:spcPct val="0"/>
        </a:spcAft>
        <a:buClr>
          <a:srgbClr val="003876"/>
        </a:buClr>
        <a:buSzPct val="90000"/>
        <a:buFont typeface="Wingdings" pitchFamily="2" charset="2"/>
        <a:buChar char="§"/>
        <a:defRPr sz="2200" b="1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46088" indent="-266700" algn="l" rtl="0" fontAlgn="base">
        <a:spcBef>
          <a:spcPct val="20000"/>
        </a:spcBef>
        <a:spcAft>
          <a:spcPct val="0"/>
        </a:spcAft>
        <a:buClr>
          <a:srgbClr val="878787"/>
        </a:buClr>
        <a:buSzPct val="70000"/>
        <a:buFont typeface="Wingdings 2" pitchFamily="18" charset="2"/>
        <a:buChar char="¾"/>
        <a:defRPr sz="2000">
          <a:solidFill>
            <a:schemeClr val="tx1"/>
          </a:solidFill>
          <a:latin typeface="+mn-lt"/>
          <a:cs typeface="+mn-cs"/>
        </a:defRPr>
      </a:lvl2pPr>
      <a:lvl3pPr marL="796925" indent="-1714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891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Frutiger 55 Roman" pitchFamily="34" charset="0"/>
          <a:cs typeface="+mn-cs"/>
        </a:defRPr>
      </a:lvl4pPr>
      <a:lvl5pPr marL="2108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utiger 55 Roman" pitchFamily="34" charset="0"/>
          <a:cs typeface="+mn-cs"/>
        </a:defRPr>
      </a:lvl5pPr>
      <a:lvl6pPr marL="2565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utiger 55 Roman" pitchFamily="34" charset="0"/>
          <a:cs typeface="+mn-cs"/>
        </a:defRPr>
      </a:lvl6pPr>
      <a:lvl7pPr marL="3022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utiger 55 Roman" pitchFamily="34" charset="0"/>
          <a:cs typeface="+mn-cs"/>
        </a:defRPr>
      </a:lvl7pPr>
      <a:lvl8pPr marL="3479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utiger 55 Roman" pitchFamily="34" charset="0"/>
          <a:cs typeface="+mn-cs"/>
        </a:defRPr>
      </a:lvl8pPr>
      <a:lvl9pPr marL="3937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Frutiger 55 Roman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smtClean="0"/>
              <a:t>Click to edit Master title style</a:t>
            </a:r>
            <a:endParaRPr lang="pt-BR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778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eh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sus.gov.b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4632" cy="2448272"/>
          </a:xfrm>
        </p:spPr>
        <p:txBody>
          <a:bodyPr/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RES-SUS (Brazil EHR)</a:t>
            </a:r>
            <a:br>
              <a:rPr lang="pt-BR" sz="3600" dirty="0" smtClean="0"/>
            </a:br>
            <a:r>
              <a:rPr lang="pt-BR" sz="3600" dirty="0" smtClean="0"/>
              <a:t>National E-Health Architecture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2800" dirty="0" smtClean="0"/>
              <a:t>Jussara Rötzsch, MD, MSc</a:t>
            </a:r>
            <a:br>
              <a:rPr lang="pt-BR" sz="2800" dirty="0" smtClean="0"/>
            </a:br>
            <a:r>
              <a:rPr lang="pt-BR" sz="1800" dirty="0" smtClean="0"/>
              <a:t>Director Of OpenEHR Foundation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600" dirty="0" smtClean="0"/>
              <a:t>	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5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102" y="220578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Example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Semntic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Framework 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–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Requested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medication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(2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  <a:endParaRPr lang="pt-BR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08489"/>
              </p:ext>
            </p:extLst>
          </p:nvPr>
        </p:nvGraphicFramePr>
        <p:xfrm>
          <a:off x="211102" y="980728"/>
          <a:ext cx="8424937" cy="5034289"/>
        </p:xfrm>
        <a:graphic>
          <a:graphicData uri="http://schemas.openxmlformats.org/drawingml/2006/table">
            <a:tbl>
              <a:tblPr firstRow="1" bandRow="1" bandCol="1">
                <a:tableStyleId>{F2DE63D5-997A-4646-A377-4702673A728D}</a:tableStyleId>
              </a:tblPr>
              <a:tblGrid>
                <a:gridCol w="2246799"/>
                <a:gridCol w="1906749"/>
                <a:gridCol w="1492630"/>
                <a:gridCol w="2778759"/>
              </a:tblGrid>
              <a:tr h="31107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Atribute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Type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Cardinality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Comments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20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</a:rPr>
                        <a:t>Medication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77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</a:rPr>
                        <a:t>Code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DV_CODED_TEXT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</a:rPr>
                        <a:t>Code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according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existing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baseline="0" dirty="0" err="1" smtClean="0">
                          <a:effectLst/>
                        </a:rPr>
                        <a:t>terminology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  <a:endParaRPr lang="pt-PT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TUSS (</a:t>
                      </a:r>
                      <a:r>
                        <a:rPr lang="pt-BR" sz="1400" dirty="0" err="1" smtClean="0">
                          <a:effectLst/>
                        </a:rPr>
                        <a:t>Reimbursement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 err="1" smtClean="0">
                          <a:effectLst/>
                        </a:rPr>
                        <a:t>Terminology</a:t>
                      </a:r>
                      <a:r>
                        <a:rPr lang="pt-BR" sz="1400" dirty="0" smtClean="0">
                          <a:effectLst/>
                        </a:rPr>
                        <a:t>)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722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Active </a:t>
                      </a:r>
                      <a:r>
                        <a:rPr lang="pt-BR" sz="1400" b="1" dirty="0" err="1" smtClean="0">
                          <a:effectLst/>
                        </a:rPr>
                        <a:t>principle</a:t>
                      </a:r>
                      <a:r>
                        <a:rPr lang="pt-BR" sz="1400" b="1" dirty="0" smtClean="0">
                          <a:effectLst/>
                        </a:rPr>
                        <a:t> 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DV_TEXT</a:t>
                      </a:r>
                      <a:endParaRPr lang="pt-PT" sz="1400" b="1" dirty="0">
                        <a:solidFill>
                          <a:srgbClr val="FF0000"/>
                        </a:solidFill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0..*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ATC???</a:t>
                      </a:r>
                      <a:endParaRPr lang="pt-PT" sz="1400" dirty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No </a:t>
                      </a:r>
                      <a:r>
                        <a:rPr lang="pt-BR" sz="1400" dirty="0" err="1" smtClean="0">
                          <a:effectLst/>
                        </a:rPr>
                        <a:t>existing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4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</a:rPr>
                        <a:t>Strength</a:t>
                      </a:r>
                      <a:r>
                        <a:rPr lang="pt-BR" sz="1400" b="1" baseline="0" dirty="0" smtClean="0">
                          <a:effectLst/>
                        </a:rPr>
                        <a:t> per dose Unit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DV_TEXT 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Definição da dosagem para cada princípio ativo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12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</a:rPr>
                        <a:t>Form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 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pt-BR" sz="1400">
                          <a:effectLst/>
                        </a:rPr>
                        <a:t>Vocabulário controlado Anvisa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2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Posologia em texto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22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Dose (texto)</a:t>
                      </a:r>
                      <a:endParaRPr lang="pt-PT" sz="1400" b="1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0" indent="-1079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effectLst/>
                        </a:rPr>
                        <a:t>Dose </a:t>
                      </a:r>
                      <a:r>
                        <a:rPr lang="pt-BR" sz="1400" b="1" dirty="0" err="1" smtClean="0">
                          <a:effectLst/>
                        </a:rPr>
                        <a:t>instruction</a:t>
                      </a:r>
                      <a:endParaRPr lang="pt-PT" sz="1400" b="1" dirty="0" smtClean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DV_TEXT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4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de início</a:t>
                      </a:r>
                      <a:endParaRPr lang="pt-PT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DV_DATE_TIME</a:t>
                      </a:r>
                      <a:endParaRPr lang="pt-PT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0..1</a:t>
                      </a:r>
                      <a:endParaRPr lang="pt-PT" sz="140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40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Data de fim</a:t>
                      </a:r>
                      <a:endParaRPr lang="pt-PT" sz="1400" b="1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DV_DATE_TIME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0..1</a:t>
                      </a: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Franklin Gothic Medium C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5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102" y="220578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Challenges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pt-BR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244" y="1196752"/>
            <a:ext cx="868137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1700" dirty="0" err="1" smtClean="0"/>
              <a:t>International</a:t>
            </a:r>
            <a:r>
              <a:rPr lang="pt-BR" sz="1700" dirty="0" smtClean="0"/>
              <a:t> </a:t>
            </a:r>
            <a:r>
              <a:rPr lang="pt-BR" sz="1700" dirty="0" err="1" smtClean="0"/>
              <a:t>archetypes</a:t>
            </a:r>
            <a:r>
              <a:rPr lang="pt-BR" sz="1700" dirty="0" smtClean="0"/>
              <a:t> </a:t>
            </a:r>
            <a:r>
              <a:rPr lang="pt-BR" sz="1700" dirty="0" err="1" smtClean="0"/>
              <a:t>were</a:t>
            </a:r>
            <a:r>
              <a:rPr lang="pt-BR" sz="1700" dirty="0" smtClean="0"/>
              <a:t> </a:t>
            </a:r>
            <a:r>
              <a:rPr lang="pt-BR" sz="1700" dirty="0" err="1" smtClean="0"/>
              <a:t>changed</a:t>
            </a:r>
            <a:r>
              <a:rPr lang="pt-BR" sz="1700" dirty="0" smtClean="0"/>
              <a:t> </a:t>
            </a:r>
            <a:r>
              <a:rPr lang="pt-BR" sz="1700" dirty="0" err="1" smtClean="0"/>
              <a:t>because</a:t>
            </a:r>
            <a:r>
              <a:rPr lang="pt-BR" sz="1700" dirty="0" smtClean="0"/>
              <a:t> </a:t>
            </a:r>
            <a:r>
              <a:rPr lang="pt-BR" sz="1700" dirty="0" err="1" smtClean="0"/>
              <a:t>Brazil</a:t>
            </a:r>
            <a:r>
              <a:rPr lang="pt-BR" sz="1700" dirty="0" smtClean="0"/>
              <a:t> </a:t>
            </a:r>
            <a:r>
              <a:rPr lang="pt-BR" sz="1700" dirty="0" err="1" smtClean="0"/>
              <a:t>lacks</a:t>
            </a:r>
            <a:r>
              <a:rPr lang="pt-BR" sz="1700" dirty="0" smtClean="0"/>
              <a:t> </a:t>
            </a:r>
            <a:r>
              <a:rPr lang="pt-BR" sz="1700" dirty="0" err="1" smtClean="0"/>
              <a:t>clinical</a:t>
            </a:r>
            <a:r>
              <a:rPr lang="pt-BR" sz="1700" dirty="0" smtClean="0"/>
              <a:t> </a:t>
            </a:r>
            <a:r>
              <a:rPr lang="pt-BR" sz="1700" dirty="0" err="1" smtClean="0"/>
              <a:t>terminologies</a:t>
            </a:r>
            <a:r>
              <a:rPr lang="pt-BR" sz="1700" dirty="0" smtClean="0"/>
              <a:t> for </a:t>
            </a:r>
            <a:r>
              <a:rPr lang="pt-BR" sz="1700" dirty="0" err="1" smtClean="0"/>
              <a:t>the</a:t>
            </a:r>
            <a:r>
              <a:rPr lang="pt-BR" sz="1700" dirty="0" smtClean="0"/>
              <a:t> </a:t>
            </a:r>
            <a:r>
              <a:rPr lang="pt-BR" sz="1700" dirty="0" err="1" smtClean="0"/>
              <a:t>most</a:t>
            </a:r>
            <a:r>
              <a:rPr lang="pt-BR" sz="1700" dirty="0" smtClean="0"/>
              <a:t> business cases</a:t>
            </a:r>
            <a:r>
              <a:rPr lang="pt-BR" sz="1700" dirty="0" smtClean="0"/>
              <a:t>. (</a:t>
            </a:r>
            <a:r>
              <a:rPr lang="pt-BR" sz="1700" dirty="0" err="1" smtClean="0"/>
              <a:t>To</a:t>
            </a:r>
            <a:r>
              <a:rPr lang="pt-BR" sz="1700" dirty="0" smtClean="0"/>
              <a:t> DV-TEXT)</a:t>
            </a: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17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1700" dirty="0" smtClean="0"/>
              <a:t>Data </a:t>
            </a:r>
            <a:r>
              <a:rPr lang="pt-BR" sz="1700" dirty="0" err="1" smtClean="0"/>
              <a:t>analysi</a:t>
            </a:r>
            <a:r>
              <a:rPr lang="pt-BR" sz="1700" dirty="0" err="1" smtClean="0"/>
              <a:t>s</a:t>
            </a:r>
            <a:r>
              <a:rPr lang="pt-BR" sz="1700" dirty="0" smtClean="0"/>
              <a:t> </a:t>
            </a:r>
            <a:r>
              <a:rPr lang="pt-BR" sz="1700" dirty="0" err="1" smtClean="0"/>
              <a:t>is</a:t>
            </a:r>
            <a:r>
              <a:rPr lang="pt-BR" sz="1700" dirty="0" smtClean="0"/>
              <a:t> </a:t>
            </a:r>
            <a:r>
              <a:rPr lang="pt-BR" sz="1700" dirty="0" err="1" smtClean="0"/>
              <a:t>compromised</a:t>
            </a:r>
            <a:r>
              <a:rPr lang="pt-BR" sz="1700" dirty="0" smtClean="0"/>
              <a:t> </a:t>
            </a:r>
            <a:r>
              <a:rPr lang="pt-BR" sz="1700" dirty="0" err="1" smtClean="0"/>
              <a:t>by</a:t>
            </a:r>
            <a:r>
              <a:rPr lang="pt-BR" sz="1700" dirty="0" smtClean="0"/>
              <a:t> </a:t>
            </a:r>
            <a:r>
              <a:rPr lang="pt-BR" sz="1700" dirty="0" err="1" smtClean="0"/>
              <a:t>the</a:t>
            </a:r>
            <a:r>
              <a:rPr lang="pt-BR" sz="1700" dirty="0" smtClean="0"/>
              <a:t> </a:t>
            </a:r>
            <a:r>
              <a:rPr lang="pt-BR" sz="1700" dirty="0" err="1" smtClean="0"/>
              <a:t>lack</a:t>
            </a:r>
            <a:r>
              <a:rPr lang="pt-BR" sz="1700" dirty="0" smtClean="0"/>
              <a:t> </a:t>
            </a:r>
            <a:r>
              <a:rPr lang="pt-BR" sz="1700" dirty="0" err="1" smtClean="0"/>
              <a:t>of</a:t>
            </a:r>
            <a:r>
              <a:rPr lang="pt-BR" sz="1700" dirty="0" smtClean="0"/>
              <a:t>  </a:t>
            </a:r>
            <a:r>
              <a:rPr lang="pt-BR" sz="1700" dirty="0" err="1" smtClean="0"/>
              <a:t>terminologies</a:t>
            </a:r>
            <a:r>
              <a:rPr lang="pt-BR" sz="1700" dirty="0" smtClean="0"/>
              <a:t> in </a:t>
            </a:r>
            <a:r>
              <a:rPr lang="pt-BR" sz="1700" dirty="0" err="1" smtClean="0"/>
              <a:t>Brazil</a:t>
            </a:r>
            <a:r>
              <a:rPr lang="pt-BR" sz="1700" dirty="0" smtClean="0"/>
              <a:t>.</a:t>
            </a: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PT" sz="17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1700" dirty="0" smtClean="0"/>
              <a:t>A </a:t>
            </a:r>
            <a:r>
              <a:rPr lang="pt-BR" sz="1700" dirty="0" err="1" smtClean="0"/>
              <a:t>National</a:t>
            </a:r>
            <a:r>
              <a:rPr lang="pt-BR" sz="1700" dirty="0" smtClean="0"/>
              <a:t> </a:t>
            </a:r>
            <a:r>
              <a:rPr lang="pt-BR" sz="1700" dirty="0" err="1" smtClean="0"/>
              <a:t>Terminology</a:t>
            </a:r>
            <a:r>
              <a:rPr lang="pt-BR" sz="1700" dirty="0" smtClean="0"/>
              <a:t> Service </a:t>
            </a:r>
            <a:r>
              <a:rPr lang="pt-BR" sz="1700" dirty="0" err="1" smtClean="0"/>
              <a:t>is</a:t>
            </a:r>
            <a:r>
              <a:rPr lang="pt-BR" sz="1700" dirty="0" smtClean="0"/>
              <a:t> </a:t>
            </a:r>
            <a:r>
              <a:rPr lang="pt-BR" sz="1700" dirty="0" err="1" smtClean="0"/>
              <a:t>being</a:t>
            </a:r>
            <a:r>
              <a:rPr lang="pt-BR" sz="1700" dirty="0" smtClean="0"/>
              <a:t> </a:t>
            </a:r>
            <a:r>
              <a:rPr lang="pt-BR" sz="1700" dirty="0" err="1" smtClean="0"/>
              <a:t>considered</a:t>
            </a:r>
            <a:r>
              <a:rPr lang="pt-BR" sz="1700" dirty="0" smtClean="0"/>
              <a:t> </a:t>
            </a:r>
            <a:r>
              <a:rPr lang="pt-BR" sz="1700" dirty="0" err="1" smtClean="0"/>
              <a:t>to</a:t>
            </a:r>
            <a:r>
              <a:rPr lang="pt-BR" sz="1700" dirty="0" smtClean="0"/>
              <a:t> </a:t>
            </a:r>
            <a:r>
              <a:rPr lang="pt-BR" sz="1700" dirty="0" err="1" smtClean="0"/>
              <a:t>cross</a:t>
            </a:r>
            <a:r>
              <a:rPr lang="pt-BR" sz="1700" dirty="0" smtClean="0"/>
              <a:t> </a:t>
            </a:r>
            <a:r>
              <a:rPr lang="pt-BR" sz="1700" dirty="0" err="1" smtClean="0"/>
              <a:t>map</a:t>
            </a:r>
            <a:r>
              <a:rPr lang="pt-BR" sz="1700" dirty="0" smtClean="0"/>
              <a:t> </a:t>
            </a:r>
            <a:r>
              <a:rPr lang="pt-BR" sz="1700" dirty="0" err="1" smtClean="0"/>
              <a:t>the</a:t>
            </a:r>
            <a:r>
              <a:rPr lang="pt-BR" sz="1700" dirty="0" smtClean="0"/>
              <a:t> </a:t>
            </a:r>
            <a:r>
              <a:rPr lang="pt-BR" sz="1700" dirty="0" err="1" smtClean="0"/>
              <a:t>administrative</a:t>
            </a:r>
            <a:r>
              <a:rPr lang="pt-BR" sz="1700" dirty="0" smtClean="0"/>
              <a:t> </a:t>
            </a:r>
            <a:r>
              <a:rPr lang="pt-BR" sz="1700" dirty="0" err="1" smtClean="0"/>
              <a:t>terminologies</a:t>
            </a:r>
            <a:r>
              <a:rPr lang="pt-BR" sz="1700" dirty="0" smtClean="0"/>
              <a:t> </a:t>
            </a:r>
            <a:r>
              <a:rPr lang="pt-BR" sz="1700" dirty="0" err="1" smtClean="0"/>
              <a:t>that</a:t>
            </a:r>
            <a:r>
              <a:rPr lang="pt-BR" sz="1700" dirty="0" smtClean="0"/>
              <a:t> are in use</a:t>
            </a:r>
            <a:r>
              <a:rPr lang="pt-BR" sz="1700" dirty="0" smtClean="0"/>
              <a:t>. </a:t>
            </a: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1700" dirty="0" err="1" smtClean="0"/>
              <a:t>Affiliation</a:t>
            </a:r>
            <a:r>
              <a:rPr lang="pt-BR" sz="1700" dirty="0" smtClean="0"/>
              <a:t> </a:t>
            </a:r>
            <a:r>
              <a:rPr lang="pt-BR" sz="1700" dirty="0" err="1" smtClean="0"/>
              <a:t>to</a:t>
            </a:r>
            <a:r>
              <a:rPr lang="pt-BR" sz="1700" dirty="0" smtClean="0"/>
              <a:t> IHTSDO </a:t>
            </a:r>
            <a:r>
              <a:rPr lang="pt-BR" sz="1700" dirty="0" err="1" smtClean="0"/>
              <a:t>was</a:t>
            </a:r>
            <a:r>
              <a:rPr lang="pt-BR" sz="1700" dirty="0" smtClean="0"/>
              <a:t> </a:t>
            </a:r>
            <a:r>
              <a:rPr lang="pt-BR" sz="1700" dirty="0" err="1" smtClean="0"/>
              <a:t>finally</a:t>
            </a:r>
            <a:r>
              <a:rPr lang="pt-BR" sz="1700" dirty="0" smtClean="0"/>
              <a:t> off </a:t>
            </a:r>
            <a:r>
              <a:rPr lang="pt-BR" sz="1700" dirty="0" err="1" smtClean="0"/>
              <a:t>ground</a:t>
            </a:r>
            <a:r>
              <a:rPr lang="pt-BR" sz="1700" dirty="0" smtClean="0"/>
              <a:t> </a:t>
            </a:r>
            <a:r>
              <a:rPr lang="pt-BR" sz="1700" dirty="0" err="1" smtClean="0"/>
              <a:t>because</a:t>
            </a:r>
            <a:r>
              <a:rPr lang="pt-BR" sz="1700" dirty="0" smtClean="0"/>
              <a:t>  </a:t>
            </a:r>
            <a:r>
              <a:rPr lang="pt-BR" sz="1700" dirty="0" err="1" smtClean="0"/>
              <a:t>adoption</a:t>
            </a:r>
            <a:r>
              <a:rPr lang="pt-BR" sz="1700" dirty="0" smtClean="0"/>
              <a:t> </a:t>
            </a:r>
            <a:r>
              <a:rPr lang="pt-BR" sz="1700" dirty="0" err="1" smtClean="0"/>
              <a:t>to</a:t>
            </a:r>
            <a:r>
              <a:rPr lang="pt-BR" sz="1700" dirty="0" smtClean="0"/>
              <a:t> </a:t>
            </a:r>
            <a:r>
              <a:rPr lang="pt-BR" sz="1700" b="1" dirty="0" smtClean="0"/>
              <a:t>SNOMED-CT </a:t>
            </a:r>
            <a:r>
              <a:rPr lang="pt-BR" sz="1700" b="1" dirty="0" err="1" smtClean="0"/>
              <a:t>and</a:t>
            </a:r>
            <a:r>
              <a:rPr lang="pt-BR" sz="1700" b="1" dirty="0" smtClean="0"/>
              <a:t> </a:t>
            </a:r>
            <a:r>
              <a:rPr lang="pt-BR" sz="1700" b="1" dirty="0" err="1" smtClean="0"/>
              <a:t>extensions</a:t>
            </a:r>
            <a:r>
              <a:rPr lang="pt-BR" sz="1700" b="1" dirty="0" smtClean="0"/>
              <a:t> (</a:t>
            </a:r>
            <a:r>
              <a:rPr lang="pt-BR" sz="1700" b="1" dirty="0" err="1" smtClean="0"/>
              <a:t>medication</a:t>
            </a:r>
            <a:r>
              <a:rPr lang="pt-BR" sz="1700" b="1" dirty="0" smtClean="0"/>
              <a:t>) </a:t>
            </a:r>
            <a:r>
              <a:rPr lang="pt-BR" sz="1700" dirty="0" smtClean="0"/>
              <a:t>are </a:t>
            </a:r>
            <a:r>
              <a:rPr lang="pt-BR" sz="1700" dirty="0" err="1" smtClean="0"/>
              <a:t>considered</a:t>
            </a:r>
            <a:r>
              <a:rPr lang="pt-BR" sz="1700" dirty="0" smtClean="0"/>
              <a:t>  </a:t>
            </a:r>
            <a:r>
              <a:rPr lang="pt-BR" sz="1700" dirty="0" err="1" smtClean="0"/>
              <a:t>value</a:t>
            </a:r>
            <a:r>
              <a:rPr lang="pt-BR" sz="1700" dirty="0" smtClean="0"/>
              <a:t> </a:t>
            </a:r>
            <a:r>
              <a:rPr lang="pt-BR" sz="1700" dirty="0" err="1" smtClean="0"/>
              <a:t>proposition</a:t>
            </a: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17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1700" dirty="0" err="1" smtClean="0"/>
              <a:t>Problem</a:t>
            </a:r>
            <a:r>
              <a:rPr lang="pt-BR" sz="1700" dirty="0" smtClean="0"/>
              <a:t> </a:t>
            </a:r>
            <a:r>
              <a:rPr lang="pt-BR" sz="1700" dirty="0" err="1" smtClean="0"/>
              <a:t>list</a:t>
            </a:r>
            <a:r>
              <a:rPr lang="pt-BR" sz="1700" dirty="0" smtClean="0"/>
              <a:t> </a:t>
            </a:r>
            <a:r>
              <a:rPr lang="pt-BR" sz="1700" dirty="0" smtClean="0"/>
              <a:t>are </a:t>
            </a:r>
            <a:r>
              <a:rPr lang="pt-BR" sz="1700" dirty="0" err="1" smtClean="0"/>
              <a:t>now</a:t>
            </a:r>
            <a:r>
              <a:rPr lang="pt-BR" sz="1700" dirty="0" smtClean="0"/>
              <a:t> </a:t>
            </a:r>
            <a:r>
              <a:rPr lang="pt-BR" sz="1700" dirty="0" err="1" smtClean="0"/>
              <a:t>coded</a:t>
            </a:r>
            <a:r>
              <a:rPr lang="pt-BR" sz="1700" dirty="0" smtClean="0"/>
              <a:t> </a:t>
            </a:r>
            <a:r>
              <a:rPr lang="pt-BR" sz="1700" dirty="0" err="1" smtClean="0"/>
              <a:t>using</a:t>
            </a:r>
            <a:r>
              <a:rPr lang="pt-BR" sz="1700" dirty="0" smtClean="0"/>
              <a:t> ICD 10 na ICPC- Plus</a:t>
            </a:r>
            <a:r>
              <a:rPr lang="pt-BR" sz="1700" dirty="0" smtClean="0"/>
              <a:t>.</a:t>
            </a:r>
            <a:endParaRPr lang="pt-BR" sz="17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17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1700" dirty="0" smtClean="0"/>
              <a:t>In </a:t>
            </a:r>
            <a:r>
              <a:rPr lang="pt-BR" sz="1700" dirty="0" err="1" smtClean="0"/>
              <a:t>many</a:t>
            </a:r>
            <a:r>
              <a:rPr lang="pt-BR" sz="1700" dirty="0" smtClean="0"/>
              <a:t> cases </a:t>
            </a:r>
            <a:r>
              <a:rPr lang="pt-BR" sz="1700" dirty="0" err="1" smtClean="0"/>
              <a:t>we</a:t>
            </a:r>
            <a:r>
              <a:rPr lang="pt-BR" sz="1700" dirty="0" smtClean="0"/>
              <a:t> are </a:t>
            </a:r>
            <a:r>
              <a:rPr lang="pt-BR" sz="1700" dirty="0" err="1" smtClean="0"/>
              <a:t>using</a:t>
            </a:r>
            <a:r>
              <a:rPr lang="pt-BR" sz="1700" dirty="0" smtClean="0"/>
              <a:t> </a:t>
            </a:r>
            <a:r>
              <a:rPr lang="pt-BR" sz="1700" dirty="0" err="1" smtClean="0"/>
              <a:t>the</a:t>
            </a:r>
            <a:r>
              <a:rPr lang="pt-BR" sz="1700" dirty="0" smtClean="0"/>
              <a:t> </a:t>
            </a:r>
            <a:r>
              <a:rPr lang="pt-BR" sz="1700" dirty="0" err="1" smtClean="0"/>
              <a:t>internal</a:t>
            </a:r>
            <a:r>
              <a:rPr lang="pt-BR" sz="1700" dirty="0" smtClean="0"/>
              <a:t> </a:t>
            </a:r>
            <a:r>
              <a:rPr lang="pt-BR" sz="1700" dirty="0" err="1" smtClean="0"/>
              <a:t>terminologies</a:t>
            </a:r>
            <a:r>
              <a:rPr lang="pt-BR" sz="1700" dirty="0" smtClean="0"/>
              <a:t> </a:t>
            </a:r>
            <a:r>
              <a:rPr lang="pt-BR" sz="1700" dirty="0" err="1" smtClean="0"/>
              <a:t>of</a:t>
            </a:r>
            <a:r>
              <a:rPr lang="pt-BR" sz="1700" dirty="0" smtClean="0"/>
              <a:t> </a:t>
            </a:r>
            <a:r>
              <a:rPr lang="pt-BR" sz="1700" dirty="0" err="1" smtClean="0"/>
              <a:t>international</a:t>
            </a:r>
            <a:r>
              <a:rPr lang="pt-BR" sz="1700" dirty="0" smtClean="0"/>
              <a:t> </a:t>
            </a:r>
            <a:r>
              <a:rPr lang="pt-BR" sz="1700" dirty="0" err="1" smtClean="0"/>
              <a:t>and</a:t>
            </a:r>
            <a:r>
              <a:rPr lang="pt-BR" sz="1700" dirty="0" smtClean="0"/>
              <a:t> </a:t>
            </a:r>
            <a:r>
              <a:rPr lang="pt-BR" sz="1700" dirty="0" err="1" smtClean="0"/>
              <a:t>NEHTA´s</a:t>
            </a:r>
            <a:r>
              <a:rPr lang="pt-BR" sz="1700" dirty="0" smtClean="0"/>
              <a:t> </a:t>
            </a:r>
            <a:r>
              <a:rPr lang="pt-BR" sz="1700" dirty="0" err="1" smtClean="0"/>
              <a:t>openEHR</a:t>
            </a:r>
            <a:r>
              <a:rPr lang="pt-BR" sz="1700" dirty="0" smtClean="0"/>
              <a:t> </a:t>
            </a:r>
            <a:r>
              <a:rPr lang="pt-BR" sz="1700" dirty="0" err="1" smtClean="0"/>
              <a:t>archetypes</a:t>
            </a:r>
            <a:r>
              <a:rPr lang="pt-BR" sz="1700" dirty="0" smtClean="0"/>
              <a:t> ( a single </a:t>
            </a:r>
            <a:r>
              <a:rPr lang="pt-BR" sz="1700" dirty="0" err="1" smtClean="0"/>
              <a:t>library</a:t>
            </a:r>
            <a:r>
              <a:rPr lang="pt-BR" sz="1700" dirty="0" smtClean="0"/>
              <a:t> </a:t>
            </a:r>
            <a:r>
              <a:rPr lang="pt-BR" sz="1700" dirty="0" err="1" smtClean="0"/>
              <a:t>of</a:t>
            </a:r>
            <a:r>
              <a:rPr lang="pt-BR" sz="1700" dirty="0" smtClean="0"/>
              <a:t> </a:t>
            </a:r>
            <a:r>
              <a:rPr lang="pt-BR" sz="1700" dirty="0" err="1" smtClean="0"/>
              <a:t>international</a:t>
            </a:r>
            <a:r>
              <a:rPr lang="pt-BR" sz="1700" dirty="0" smtClean="0"/>
              <a:t> </a:t>
            </a:r>
            <a:r>
              <a:rPr lang="pt-BR" sz="1700" dirty="0" err="1" smtClean="0"/>
              <a:t>archetypes</a:t>
            </a:r>
            <a:r>
              <a:rPr lang="pt-BR" sz="1700" dirty="0" smtClean="0"/>
              <a:t> </a:t>
            </a:r>
            <a:r>
              <a:rPr lang="pt-BR" sz="1700" dirty="0" err="1" smtClean="0"/>
              <a:t>woul</a:t>
            </a:r>
            <a:r>
              <a:rPr lang="pt-BR" sz="1700" dirty="0" smtClean="0"/>
              <a:t> </a:t>
            </a:r>
            <a:r>
              <a:rPr lang="pt-BR" sz="1700" dirty="0" err="1" smtClean="0"/>
              <a:t>be</a:t>
            </a:r>
            <a:r>
              <a:rPr lang="pt-BR" sz="1700" dirty="0" smtClean="0"/>
              <a:t> </a:t>
            </a:r>
            <a:r>
              <a:rPr lang="pt-BR" sz="1700" dirty="0" err="1" smtClean="0"/>
              <a:t>useful</a:t>
            </a:r>
            <a:r>
              <a:rPr lang="pt-BR" sz="1700" dirty="0" smtClean="0"/>
              <a:t> </a:t>
            </a:r>
            <a:r>
              <a:rPr lang="pt-BR" sz="1700" dirty="0" err="1" smtClean="0"/>
              <a:t>to</a:t>
            </a:r>
            <a:r>
              <a:rPr lang="pt-BR" sz="1700" dirty="0" smtClean="0"/>
              <a:t> </a:t>
            </a:r>
            <a:r>
              <a:rPr lang="pt-BR" sz="1700" dirty="0" err="1" smtClean="0"/>
              <a:t>projects</a:t>
            </a:r>
            <a:r>
              <a:rPr lang="pt-BR" sz="1700" dirty="0" smtClean="0"/>
              <a:t> </a:t>
            </a:r>
            <a:r>
              <a:rPr lang="pt-BR" sz="1700" dirty="0" err="1" smtClean="0"/>
              <a:t>that</a:t>
            </a:r>
            <a:r>
              <a:rPr lang="pt-BR" sz="1700" dirty="0" smtClean="0"/>
              <a:t> </a:t>
            </a:r>
            <a:r>
              <a:rPr lang="pt-BR" sz="1700" dirty="0" err="1" smtClean="0"/>
              <a:t>want</a:t>
            </a:r>
            <a:r>
              <a:rPr lang="pt-BR" sz="1700" dirty="0" smtClean="0"/>
              <a:t> </a:t>
            </a:r>
            <a:r>
              <a:rPr lang="pt-BR" sz="1700" dirty="0" err="1" smtClean="0"/>
              <a:t>to</a:t>
            </a:r>
            <a:r>
              <a:rPr lang="pt-BR" sz="1700" dirty="0" smtClean="0"/>
              <a:t> ADOPT </a:t>
            </a:r>
            <a:r>
              <a:rPr lang="pt-BR" sz="1700" dirty="0" err="1" smtClean="0"/>
              <a:t>openEHR</a:t>
            </a:r>
            <a:r>
              <a:rPr lang="pt-BR" sz="1700" dirty="0" smtClean="0"/>
              <a:t> </a:t>
            </a:r>
            <a:r>
              <a:rPr lang="pt-BR" sz="1700" dirty="0" err="1" smtClean="0"/>
              <a:t>methodology</a:t>
            </a:r>
            <a:r>
              <a:rPr lang="pt-BR" sz="1700" dirty="0" smtClean="0"/>
              <a:t>.</a:t>
            </a:r>
            <a:endParaRPr lang="pt-PT" sz="1700" dirty="0"/>
          </a:p>
          <a:p>
            <a:pPr marL="342900" lvl="0" indent="-342900">
              <a:buFont typeface="+mj-lt"/>
              <a:buAutoNum type="arabicPeriod"/>
            </a:pP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19053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2160240"/>
          </a:xfrm>
        </p:spPr>
        <p:txBody>
          <a:bodyPr/>
          <a:lstStyle/>
          <a:p>
            <a:pPr algn="l"/>
            <a:r>
              <a:rPr lang="pt-BR" dirty="0" smtClean="0"/>
              <a:t>                      </a:t>
            </a:r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b="1" dirty="0" smtClean="0"/>
              <a:t>Jussara M p Rötzsch, MD, MSc</a:t>
            </a:r>
            <a:br>
              <a:rPr lang="pt-BR" sz="2000" b="1" dirty="0" smtClean="0"/>
            </a:br>
            <a:r>
              <a:rPr lang="pt-BR" sz="2000" b="1" dirty="0" smtClean="0"/>
              <a:t>Director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openEHR Foundation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>
                <a:hlinkClick r:id="rId2"/>
              </a:rPr>
              <a:t>www.openehr.org</a:t>
            </a:r>
            <a:r>
              <a:rPr lang="pt-BR" sz="2000" dirty="0" smtClean="0"/>
              <a:t> – jussara.macedo@openehrfoundation.org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+55 </a:t>
            </a:r>
            <a:r>
              <a:rPr lang="pt-BR" sz="2000" dirty="0" smtClean="0"/>
              <a:t>21  9611 7403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351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 of History</a:t>
            </a:r>
            <a:endParaRPr lang="pt-BR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Information Systems in use in the Public Sector since the 1970s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Data are available on </a:t>
            </a:r>
            <a:r>
              <a:rPr lang="en-US" dirty="0" smtClean="0">
                <a:hlinkClick r:id="rId2"/>
              </a:rPr>
              <a:t>www.datasus.gov.br</a:t>
            </a:r>
            <a:r>
              <a:rPr lang="en-US" dirty="0" smtClean="0"/>
              <a:t>;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DATASUS is the </a:t>
            </a:r>
            <a:r>
              <a:rPr lang="en-US" dirty="0" err="1" smtClean="0"/>
              <a:t>MoH’s</a:t>
            </a:r>
            <a:r>
              <a:rPr lang="en-US" dirty="0" smtClean="0"/>
              <a:t> Department of Informatics and provides HIT solutions for states and cities.</a:t>
            </a:r>
          </a:p>
          <a:p>
            <a:r>
              <a:rPr lang="en-US" dirty="0" smtClean="0"/>
              <a:t>Vertical applications were the initial focus</a:t>
            </a:r>
          </a:p>
          <a:p>
            <a:pPr lvl="1"/>
            <a:r>
              <a:rPr lang="en-US" dirty="0" smtClean="0"/>
              <a:t>More than 250 </a:t>
            </a:r>
            <a:r>
              <a:rPr lang="en-US" dirty="0" err="1" smtClean="0"/>
              <a:t>siloed</a:t>
            </a:r>
            <a:r>
              <a:rPr lang="en-US" dirty="0" smtClean="0"/>
              <a:t> systems: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HIV, Prenatal and Child Care, TB, Diabetes and others;</a:t>
            </a:r>
          </a:p>
          <a:p>
            <a:r>
              <a:rPr lang="en-US" dirty="0" smtClean="0"/>
              <a:t>Two major projects sparked change, around 2000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National Health Card </a:t>
            </a:r>
            <a:r>
              <a:rPr lang="en-US" dirty="0" smtClean="0"/>
              <a:t>Project (SUS Card)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Standards </a:t>
            </a:r>
            <a:r>
              <a:rPr lang="en-US" dirty="0"/>
              <a:t>for unique </a:t>
            </a:r>
            <a:r>
              <a:rPr lang="en-US" dirty="0" smtClean="0"/>
              <a:t>IDs </a:t>
            </a:r>
            <a:r>
              <a:rPr lang="en-US" dirty="0"/>
              <a:t>for individuals (including HC workers</a:t>
            </a:r>
            <a:r>
              <a:rPr lang="en-US" dirty="0" smtClean="0"/>
              <a:t>);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The National Registry of HC Providers, 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/>
              <a:t>U</a:t>
            </a:r>
            <a:r>
              <a:rPr lang="en-US" dirty="0" smtClean="0"/>
              <a:t>nique </a:t>
            </a:r>
            <a:r>
              <a:rPr lang="en-US" dirty="0"/>
              <a:t>identifiers for </a:t>
            </a:r>
            <a:r>
              <a:rPr lang="en-US" dirty="0" smtClean="0"/>
              <a:t>HC Professionals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Relationships </a:t>
            </a:r>
            <a:r>
              <a:rPr lang="en-US" dirty="0"/>
              <a:t>among </a:t>
            </a:r>
            <a:r>
              <a:rPr lang="en-US" dirty="0" smtClean="0"/>
              <a:t>procedures, HC professionals, </a:t>
            </a:r>
            <a:r>
              <a:rPr lang="en-US" dirty="0"/>
              <a:t>equipment and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997855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Architecture</a:t>
            </a:r>
            <a:r>
              <a:rPr lang="pt-BR" dirty="0" smtClean="0"/>
              <a:t> for eHealth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179512" y="4509120"/>
            <a:ext cx="8856984" cy="17281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980728"/>
            <a:ext cx="8856984" cy="3240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3933056"/>
            <a:ext cx="8363729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Interoperability Layer: Norms, Standards and Regulations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3728" y="2062415"/>
            <a:ext cx="1584176" cy="6790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HC Facilities</a:t>
            </a:r>
            <a:br>
              <a:rPr lang="en-US" sz="1600" smtClean="0">
                <a:solidFill>
                  <a:schemeClr val="tx1"/>
                </a:solidFill>
              </a:rPr>
            </a:br>
            <a:r>
              <a:rPr lang="en-US" sz="1600" smtClean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3728" y="1196752"/>
            <a:ext cx="1584176" cy="682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HC Workers</a:t>
            </a:r>
          </a:p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Registries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23728" y="2924944"/>
            <a:ext cx="158417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Client</a:t>
            </a:r>
          </a:p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Registry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3528" y="2924944"/>
            <a:ext cx="158417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Terminology</a:t>
            </a:r>
          </a:p>
          <a:p>
            <a:pPr algn="ctr">
              <a:lnSpc>
                <a:spcPct val="80000"/>
              </a:lnSpc>
            </a:pPr>
            <a:r>
              <a:rPr lang="en-US" sz="1600" smtClean="0">
                <a:solidFill>
                  <a:schemeClr val="tx1"/>
                </a:solidFill>
              </a:rPr>
              <a:t>Server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" y="1826152"/>
            <a:ext cx="1584176" cy="91373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Messaging</a:t>
            </a:r>
          </a:p>
          <a:p>
            <a:pPr algn="ctr"/>
            <a:r>
              <a:rPr lang="en-US" sz="1600" smtClean="0">
                <a:solidFill>
                  <a:schemeClr val="tx1"/>
                </a:solidFill>
              </a:rPr>
              <a:t>Services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95936" y="1296866"/>
            <a:ext cx="1584176" cy="102955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EHR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2780928"/>
            <a:ext cx="1656184" cy="7611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Indicators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6136" y="1950932"/>
            <a:ext cx="1440160" cy="6139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Other…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6136" y="1296866"/>
            <a:ext cx="1440160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Other…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52320" y="1340768"/>
            <a:ext cx="1440160" cy="862529"/>
          </a:xfrm>
          <a:prstGeom prst="roundRect">
            <a:avLst/>
          </a:prstGeom>
          <a:solidFill>
            <a:schemeClr val="bg2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NID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Registry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04864" y="5013176"/>
            <a:ext cx="1587616" cy="85812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System 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3528" y="5013176"/>
            <a:ext cx="1587616" cy="8581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System 01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68862" y="5013176"/>
            <a:ext cx="1587616" cy="8581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</a:t>
            </a:r>
            <a:r>
              <a:rPr lang="en-US" sz="1600" dirty="0" smtClean="0">
                <a:solidFill>
                  <a:schemeClr val="tx1"/>
                </a:solidFill>
              </a:rPr>
              <a:t>02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4196" y="5013176"/>
            <a:ext cx="1587616" cy="85812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</a:t>
            </a:r>
            <a:r>
              <a:rPr lang="en-US" sz="1600" dirty="0" smtClean="0">
                <a:solidFill>
                  <a:schemeClr val="tx1"/>
                </a:solidFill>
              </a:rPr>
              <a:t>03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9530" y="5013176"/>
            <a:ext cx="1587616" cy="85812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</a:t>
            </a:r>
            <a:r>
              <a:rPr lang="en-US" sz="1600" dirty="0" smtClean="0">
                <a:solidFill>
                  <a:schemeClr val="tx1"/>
                </a:solidFill>
              </a:rPr>
              <a:t>04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7561188" y="0"/>
            <a:ext cx="1611427" cy="696913"/>
          </a:xfrm>
          <a:prstGeom prst="rect">
            <a:avLst/>
          </a:prstGeom>
          <a:solidFill>
            <a:srgbClr val="2D5B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3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Main Goals of an Architecture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7" y="764704"/>
            <a:ext cx="8532341" cy="1296814"/>
          </a:xfrm>
        </p:spPr>
        <p:txBody>
          <a:bodyPr/>
          <a:lstStyle/>
          <a:p>
            <a:r>
              <a:rPr lang="en-US" b="1" dirty="0" smtClean="0"/>
              <a:t>Recognize and provide answers to wide organizational needs</a:t>
            </a:r>
          </a:p>
          <a:p>
            <a:pPr lvl="1"/>
            <a:r>
              <a:rPr lang="en-US" dirty="0" smtClean="0"/>
              <a:t>Corporate, federal or state governments, large communities...</a:t>
            </a:r>
          </a:p>
          <a:p>
            <a:pPr lvl="1"/>
            <a:r>
              <a:rPr lang="en-US" dirty="0" smtClean="0"/>
              <a:t>Driven by Strategic Goals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23528" y="5012506"/>
            <a:ext cx="8532341" cy="129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fontAlgn="base">
              <a:spcBef>
                <a:spcPts val="1200"/>
              </a:spcBef>
              <a:spcAft>
                <a:spcPts val="0"/>
              </a:spcAft>
              <a:buClr>
                <a:srgbClr val="003876"/>
              </a:buClr>
              <a:buSzPct val="100000"/>
              <a:buFont typeface="Wingdings" pitchFamily="2" charset="2"/>
              <a:buChar char="§"/>
              <a:defRPr lang="en-US" sz="2200" b="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46088" indent="-266700" algn="l" rtl="0" fontAlgn="base"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SzPct val="65000"/>
              <a:buFont typeface="Wingdings 2" pitchFamily="18" charset="2"/>
              <a:buChar char="¾"/>
              <a:def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796925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89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108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65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utiger 55 Roman" pitchFamily="34" charset="0"/>
                <a:cs typeface="+mn-cs"/>
              </a:defRPr>
            </a:lvl6pPr>
            <a:lvl7pPr marL="3022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utiger 55 Roman" pitchFamily="34" charset="0"/>
                <a:cs typeface="+mn-cs"/>
              </a:defRPr>
            </a:lvl7pPr>
            <a:lvl8pPr marL="3479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utiger 55 Roman" pitchFamily="34" charset="0"/>
                <a:cs typeface="+mn-cs"/>
              </a:defRPr>
            </a:lvl8pPr>
            <a:lvl9pPr marL="3937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Frutiger 55 Roman" pitchFamily="34" charset="0"/>
                <a:cs typeface="+mn-cs"/>
              </a:defRPr>
            </a:lvl9pPr>
          </a:lstStyle>
          <a:p>
            <a:r>
              <a:rPr lang="en-US" b="1" dirty="0" smtClean="0"/>
              <a:t>Recognize and provide answers to local and  specific needs</a:t>
            </a:r>
          </a:p>
          <a:p>
            <a:pPr lvl="1"/>
            <a:r>
              <a:rPr lang="en-US" dirty="0" smtClean="0"/>
              <a:t>Specialties, cities, small communities...</a:t>
            </a:r>
          </a:p>
          <a:p>
            <a:pPr lvl="1"/>
            <a:r>
              <a:rPr lang="en-US" dirty="0" smtClean="0"/>
              <a:t>Driven by local needs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2906941"/>
            <a:ext cx="5328592" cy="11881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Policies, Regulations, Norms, </a:t>
            </a:r>
            <a:br>
              <a:rPr lang="en-US" sz="2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 Architectures, Infrastructure, HR</a:t>
            </a:r>
            <a:endParaRPr lang="en-US" sz="22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780928"/>
            <a:ext cx="19854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Organizational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Resources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Infrastructure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IT Architecture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Human Resources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560" y="2132856"/>
            <a:ext cx="6120680" cy="648072"/>
            <a:chOff x="611560" y="2132856"/>
            <a:chExt cx="6120680" cy="648072"/>
          </a:xfrm>
        </p:grpSpPr>
        <p:sp>
          <p:nvSpPr>
            <p:cNvPr id="10" name="Up Arrow 9"/>
            <p:cNvSpPr/>
            <p:nvPr/>
          </p:nvSpPr>
          <p:spPr>
            <a:xfrm>
              <a:off x="611560" y="2132856"/>
              <a:ext cx="6120680" cy="648072"/>
            </a:xfrm>
            <a:prstGeom prst="upArrow">
              <a:avLst>
                <a:gd name="adj1" fmla="val 88593"/>
                <a:gd name="adj2" fmla="val 5196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spcAft>
                  <a:spcPts val="0"/>
                </a:spcAft>
              </a:pPr>
              <a:endParaRPr lang="pt-BR" sz="2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5554" y="2226059"/>
              <a:ext cx="14450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>
                  <a:latin typeface="Calibri" pitchFamily="34" charset="0"/>
                  <a:cs typeface="Calibri" pitchFamily="34" charset="0"/>
                </a:rPr>
                <a:t>Integration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568" y="4221087"/>
            <a:ext cx="5904656" cy="648073"/>
            <a:chOff x="683568" y="3861047"/>
            <a:chExt cx="5904656" cy="648073"/>
          </a:xfrm>
        </p:grpSpPr>
        <p:sp>
          <p:nvSpPr>
            <p:cNvPr id="12" name="Down Arrow 11"/>
            <p:cNvSpPr/>
            <p:nvPr/>
          </p:nvSpPr>
          <p:spPr>
            <a:xfrm>
              <a:off x="683568" y="3861047"/>
              <a:ext cx="5904656" cy="648073"/>
            </a:xfrm>
            <a:prstGeom prst="downArrow">
              <a:avLst>
                <a:gd name="adj1" fmla="val 91256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pt-BR" sz="2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8173" y="3890750"/>
              <a:ext cx="29354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>
                  <a:latin typeface="Calibri" pitchFamily="34" charset="0"/>
                  <a:cs typeface="Calibri" pitchFamily="34" charset="0"/>
                </a:rPr>
                <a:t>Independence &amp; </a:t>
              </a:r>
              <a:r>
                <a:rPr lang="pt-BR" sz="2200" smtClean="0">
                  <a:latin typeface="Calibri" pitchFamily="34" charset="0"/>
                  <a:cs typeface="Calibri" pitchFamily="34" charset="0"/>
                </a:rPr>
                <a:t>Liberty</a:t>
              </a:r>
              <a:endParaRPr lang="pt-BR" sz="22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61188" y="0"/>
            <a:ext cx="1611427" cy="696913"/>
          </a:xfrm>
          <a:prstGeom prst="rect">
            <a:avLst/>
          </a:prstGeom>
          <a:solidFill>
            <a:srgbClr val="2D5B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Background for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Brazilian</a:t>
            </a:r>
            <a:r>
              <a:rPr lang="pt-BR" dirty="0" smtClean="0"/>
              <a:t> Case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532341" cy="5473700"/>
          </a:xfrm>
        </p:spPr>
        <p:txBody>
          <a:bodyPr/>
          <a:lstStyle/>
          <a:p>
            <a:pPr lvl="1"/>
            <a:r>
              <a:rPr lang="en-US" sz="2200" dirty="0"/>
              <a:t>Brazil has a long tradition in the use of Health Information Systems</a:t>
            </a:r>
            <a:r>
              <a:rPr lang="en-US" sz="2200" dirty="0" smtClean="0"/>
              <a:t>;</a:t>
            </a:r>
          </a:p>
          <a:p>
            <a:pPr lvl="1"/>
            <a:r>
              <a:rPr lang="en-US" sz="2200" dirty="0" smtClean="0"/>
              <a:t>Several </a:t>
            </a:r>
            <a:r>
              <a:rPr lang="en-US" sz="2200" dirty="0"/>
              <a:t>initiatives have been developed trying to make the SUS systems interoperate with each other</a:t>
            </a:r>
            <a:r>
              <a:rPr lang="en-US" sz="2200" dirty="0" smtClean="0"/>
              <a:t>;</a:t>
            </a:r>
          </a:p>
          <a:p>
            <a:pPr lvl="1"/>
            <a:r>
              <a:rPr lang="en-US" sz="2200" dirty="0" smtClean="0"/>
              <a:t>PNIIS – the National </a:t>
            </a:r>
            <a:r>
              <a:rPr lang="en-US" sz="2200" dirty="0"/>
              <a:t>Policy on </a:t>
            </a:r>
            <a:r>
              <a:rPr lang="en-US" sz="2200" dirty="0" smtClean="0"/>
              <a:t>Health Information </a:t>
            </a:r>
            <a:r>
              <a:rPr lang="en-US" sz="2200" dirty="0"/>
              <a:t>and </a:t>
            </a:r>
            <a:r>
              <a:rPr lang="en-US" sz="2200" dirty="0" smtClean="0"/>
              <a:t>Health Informatics is </a:t>
            </a:r>
            <a:r>
              <a:rPr lang="en-US" sz="2200" dirty="0"/>
              <a:t>in </a:t>
            </a:r>
            <a:r>
              <a:rPr lang="en-US" sz="2200" dirty="0" smtClean="0"/>
              <a:t>its </a:t>
            </a:r>
            <a:r>
              <a:rPr lang="en-US" sz="2200" dirty="0"/>
              <a:t>final process of construction</a:t>
            </a:r>
            <a:r>
              <a:rPr lang="en-US" sz="2200" dirty="0" smtClean="0"/>
              <a:t>;</a:t>
            </a:r>
          </a:p>
          <a:p>
            <a:pPr lvl="1"/>
            <a:r>
              <a:rPr lang="en-US" sz="2200" dirty="0" smtClean="0"/>
              <a:t>Expectation around  </a:t>
            </a:r>
            <a:r>
              <a:rPr lang="en-US" sz="2200" dirty="0"/>
              <a:t>use of </a:t>
            </a:r>
            <a:r>
              <a:rPr lang="en-US" sz="2200" dirty="0" smtClean="0"/>
              <a:t>eHealth </a:t>
            </a:r>
            <a:r>
              <a:rPr lang="en-US" sz="2200" dirty="0"/>
              <a:t>as a significant </a:t>
            </a:r>
            <a:r>
              <a:rPr lang="en-US" sz="2200" dirty="0" smtClean="0"/>
              <a:t>strategy </a:t>
            </a:r>
            <a:r>
              <a:rPr lang="en-US" sz="2200" dirty="0"/>
              <a:t>to support </a:t>
            </a:r>
            <a:r>
              <a:rPr lang="en-US" sz="2200" dirty="0" smtClean="0"/>
              <a:t>SUS has increased, in a similar way to </a:t>
            </a:r>
            <a:r>
              <a:rPr lang="en-US" sz="2200" dirty="0"/>
              <a:t>what occurs in countries like England, Canada, New Zealand, USA and Australia, among </a:t>
            </a:r>
            <a:r>
              <a:rPr lang="en-US" sz="2200" dirty="0" smtClean="0"/>
              <a:t>others;</a:t>
            </a:r>
          </a:p>
          <a:p>
            <a:pPr lvl="1"/>
            <a:r>
              <a:rPr lang="en-US" sz="2200" dirty="0"/>
              <a:t>A </a:t>
            </a:r>
            <a:r>
              <a:rPr lang="en-US" sz="2200" dirty="0" smtClean="0"/>
              <a:t>Ministerial  </a:t>
            </a:r>
            <a:r>
              <a:rPr lang="en-US" sz="2200" dirty="0"/>
              <a:t>Order was </a:t>
            </a:r>
            <a:r>
              <a:rPr lang="en-US" sz="2200" dirty="0" smtClean="0"/>
              <a:t>published in 2011 selecting  </a:t>
            </a:r>
            <a:r>
              <a:rPr lang="en-US" sz="2200" dirty="0" err="1" smtClean="0"/>
              <a:t>openEHR</a:t>
            </a:r>
            <a:r>
              <a:rPr lang="en-US" sz="2200" dirty="0" smtClean="0"/>
              <a:t> to be  the reference model to the National EHR, SNOMED CT the national health terminology and IHE profiles to be used in the exchange of demographic and Clinical  Data.</a:t>
            </a:r>
            <a:endParaRPr lang="en-US" sz="2200" dirty="0"/>
          </a:p>
          <a:p>
            <a:pPr lvl="1"/>
            <a:r>
              <a:rPr lang="en-US" sz="2200" dirty="0" smtClean="0"/>
              <a:t>Since </a:t>
            </a:r>
            <a:r>
              <a:rPr lang="en-US" sz="2200" dirty="0"/>
              <a:t>May 2012</a:t>
            </a:r>
            <a:r>
              <a:rPr lang="en-US" sz="2200" dirty="0" smtClean="0"/>
              <a:t>, DATASUS has been </a:t>
            </a:r>
            <a:r>
              <a:rPr lang="en-US" sz="2200" dirty="0"/>
              <a:t>promoting a series of workshops </a:t>
            </a:r>
            <a:r>
              <a:rPr lang="en-US" sz="2200" dirty="0" smtClean="0"/>
              <a:t>on EHR Systems for SUS and the country.</a:t>
            </a:r>
          </a:p>
          <a:p>
            <a:pPr lvl="1"/>
            <a:r>
              <a:rPr lang="en-US" sz="2200" dirty="0"/>
              <a:t>It was recognized </a:t>
            </a:r>
            <a:r>
              <a:rPr lang="en-US" sz="2200" dirty="0" smtClean="0"/>
              <a:t>that there’s </a:t>
            </a:r>
            <a:r>
              <a:rPr lang="en-US" sz="2200" dirty="0"/>
              <a:t>a need for a </a:t>
            </a:r>
            <a:r>
              <a:rPr lang="en-US" sz="2200" dirty="0" smtClean="0"/>
              <a:t>National eHealth Strategy </a:t>
            </a:r>
            <a:r>
              <a:rPr lang="en-US" sz="2200" dirty="0"/>
              <a:t>to guide </a:t>
            </a:r>
            <a:r>
              <a:rPr lang="en-US" sz="2200" dirty="0" smtClean="0"/>
              <a:t>all initiatives </a:t>
            </a:r>
            <a:r>
              <a:rPr lang="en-US" sz="2200" dirty="0"/>
              <a:t>of </a:t>
            </a:r>
            <a:r>
              <a:rPr lang="en-US" sz="2200" dirty="0" smtClean="0"/>
              <a:t>eHealth </a:t>
            </a:r>
            <a:r>
              <a:rPr lang="en-US" sz="2200" dirty="0"/>
              <a:t>in </a:t>
            </a:r>
            <a:r>
              <a:rPr lang="en-US" sz="2200" dirty="0" smtClean="0"/>
              <a:t>Brazil</a:t>
            </a:r>
          </a:p>
        </p:txBody>
      </p:sp>
    </p:spTree>
    <p:extLst>
      <p:ext uri="{BB962C8B-B14F-4D97-AF65-F5344CB8AC3E}">
        <p14:creationId xmlns:p14="http://schemas.microsoft.com/office/powerpoint/2010/main" val="206229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ounded Rectangle 3"/>
          <p:cNvSpPr>
            <a:spLocks noChangeArrowheads="1"/>
          </p:cNvSpPr>
          <p:nvPr/>
        </p:nvSpPr>
        <p:spPr bwMode="auto">
          <a:xfrm>
            <a:off x="1152643" y="490009"/>
            <a:ext cx="6899275" cy="488950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17375E"/>
                </a:solidFill>
              </a:rPr>
              <a:t> brazil EHR</a:t>
            </a:r>
            <a:r>
              <a:rPr lang="en-US" b="1" dirty="0">
                <a:solidFill>
                  <a:srgbClr val="17375E"/>
                </a:solidFill>
              </a:rPr>
              <a:t/>
            </a:r>
            <a:br>
              <a:rPr lang="en-US" b="1" dirty="0">
                <a:solidFill>
                  <a:srgbClr val="17375E"/>
                </a:solidFill>
              </a:rPr>
            </a:br>
            <a:r>
              <a:rPr lang="pt-BR" dirty="0"/>
              <a:t>CNS, PEP (</a:t>
            </a:r>
            <a:r>
              <a:rPr lang="pt-BR" dirty="0" err="1"/>
              <a:t>eSUS</a:t>
            </a:r>
            <a:r>
              <a:rPr lang="pt-BR" dirty="0"/>
              <a:t>), RES Nacional e Barramento</a:t>
            </a:r>
            <a:endParaRPr lang="pt-BR" b="1" dirty="0">
              <a:solidFill>
                <a:srgbClr val="17375E"/>
              </a:solidFill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035050" y="1139825"/>
            <a:ext cx="7859713" cy="5447723"/>
            <a:chOff x="1042988" y="1412875"/>
            <a:chExt cx="7345362" cy="5703945"/>
          </a:xfrm>
        </p:grpSpPr>
        <p:grpSp>
          <p:nvGrpSpPr>
            <p:cNvPr id="22540" name="Grupo 4"/>
            <p:cNvGrpSpPr>
              <a:grpSpLocks/>
            </p:cNvGrpSpPr>
            <p:nvPr/>
          </p:nvGrpSpPr>
          <p:grpSpPr bwMode="auto">
            <a:xfrm>
              <a:off x="1403350" y="2781300"/>
              <a:ext cx="6985000" cy="2447925"/>
              <a:chOff x="1187624" y="2348880"/>
              <a:chExt cx="6984776" cy="2448272"/>
            </a:xfrm>
          </p:grpSpPr>
          <p:sp>
            <p:nvSpPr>
              <p:cNvPr id="6" name="Fluxograma: Processo 5"/>
              <p:cNvSpPr/>
              <p:nvPr/>
            </p:nvSpPr>
            <p:spPr bwMode="auto">
              <a:xfrm>
                <a:off x="1187624" y="2348880"/>
                <a:ext cx="6984776" cy="108012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 dirty="0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7" name="Fluxograma: Processo 6"/>
              <p:cNvSpPr/>
              <p:nvPr/>
            </p:nvSpPr>
            <p:spPr bwMode="auto">
              <a:xfrm>
                <a:off x="1187624" y="3717032"/>
                <a:ext cx="6984776" cy="108012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</p:grpSp>
        <p:sp>
          <p:nvSpPr>
            <p:cNvPr id="8" name="Fluxograma: Conector 7"/>
            <p:cNvSpPr/>
            <p:nvPr/>
          </p:nvSpPr>
          <p:spPr bwMode="auto">
            <a:xfrm>
              <a:off x="2555776" y="2996952"/>
              <a:ext cx="792088" cy="792088"/>
            </a:xfrm>
            <a:prstGeom prst="flowChartConnector">
              <a:avLst/>
            </a:prstGeom>
            <a:solidFill>
              <a:srgbClr val="FF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ＭＳ Ｐゴシック" charset="-128"/>
              </a:endParaRPr>
            </a:p>
          </p:txBody>
        </p:sp>
        <p:sp>
          <p:nvSpPr>
            <p:cNvPr id="22544" name="CaixaDeTexto 27"/>
            <p:cNvSpPr txBox="1">
              <a:spLocks noChangeArrowheads="1"/>
            </p:cNvSpPr>
            <p:nvPr/>
          </p:nvSpPr>
          <p:spPr bwMode="auto">
            <a:xfrm>
              <a:off x="2484438" y="3213100"/>
              <a:ext cx="96361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sz="1100">
                  <a:latin typeface="Eurostile" pitchFamily="34" charset="0"/>
                </a:rPr>
                <a:t>UsuarioSUS</a:t>
              </a:r>
            </a:p>
          </p:txBody>
        </p:sp>
        <p:grpSp>
          <p:nvGrpSpPr>
            <p:cNvPr id="22545" name="Grupo 9"/>
            <p:cNvGrpSpPr>
              <a:grpSpLocks/>
            </p:cNvGrpSpPr>
            <p:nvPr/>
          </p:nvGrpSpPr>
          <p:grpSpPr bwMode="auto">
            <a:xfrm>
              <a:off x="1619250" y="2997200"/>
              <a:ext cx="879475" cy="792163"/>
              <a:chOff x="1546826" y="981514"/>
              <a:chExt cx="880369" cy="792088"/>
            </a:xfrm>
          </p:grpSpPr>
          <p:sp>
            <p:nvSpPr>
              <p:cNvPr id="12" name="Fluxograma: Conector 11"/>
              <p:cNvSpPr/>
              <p:nvPr/>
            </p:nvSpPr>
            <p:spPr bwMode="auto">
              <a:xfrm>
                <a:off x="1546826" y="981514"/>
                <a:ext cx="792088" cy="792088"/>
              </a:xfrm>
              <a:prstGeom prst="flowChartConnector">
                <a:avLst/>
              </a:prstGeom>
              <a:solidFill>
                <a:srgbClr val="FFCC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750" name="CaixaDeTexto 31"/>
              <p:cNvSpPr txBox="1">
                <a:spLocks noChangeArrowheads="1"/>
              </p:cNvSpPr>
              <p:nvPr/>
            </p:nvSpPr>
            <p:spPr bwMode="auto">
              <a:xfrm>
                <a:off x="1546826" y="1269546"/>
                <a:ext cx="88036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Impressão</a:t>
                </a:r>
              </a:p>
            </p:txBody>
          </p:sp>
        </p:grpSp>
        <p:sp>
          <p:nvSpPr>
            <p:cNvPr id="22546" name="CaixaDeTexto 14"/>
            <p:cNvSpPr txBox="1">
              <a:spLocks noChangeArrowheads="1"/>
            </p:cNvSpPr>
            <p:nvPr/>
          </p:nvSpPr>
          <p:spPr bwMode="auto">
            <a:xfrm>
              <a:off x="1433569" y="2794009"/>
              <a:ext cx="1236663" cy="48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sz="1200"/>
                <a:t>Serviços de Negócio</a:t>
              </a:r>
            </a:p>
          </p:txBody>
        </p:sp>
        <p:grpSp>
          <p:nvGrpSpPr>
            <p:cNvPr id="22547" name="Grupo 15"/>
            <p:cNvGrpSpPr>
              <a:grpSpLocks/>
            </p:cNvGrpSpPr>
            <p:nvPr/>
          </p:nvGrpSpPr>
          <p:grpSpPr bwMode="auto">
            <a:xfrm>
              <a:off x="1042988" y="5645269"/>
              <a:ext cx="5761035" cy="1471551"/>
              <a:chOff x="827584" y="5213437"/>
              <a:chExt cx="5760640" cy="1472399"/>
            </a:xfrm>
          </p:grpSpPr>
          <p:grpSp>
            <p:nvGrpSpPr>
              <p:cNvPr id="22729" name="Grupo 16"/>
              <p:cNvGrpSpPr>
                <a:grpSpLocks/>
              </p:cNvGrpSpPr>
              <p:nvPr/>
            </p:nvGrpSpPr>
            <p:grpSpPr bwMode="auto">
              <a:xfrm>
                <a:off x="827584" y="5299684"/>
                <a:ext cx="752257" cy="1203723"/>
                <a:chOff x="1587495" y="4579604"/>
                <a:chExt cx="752257" cy="1203723"/>
              </a:xfrm>
            </p:grpSpPr>
            <p:sp>
              <p:nvSpPr>
                <p:cNvPr id="22745" name="Fluxograma: Disco magnético 11"/>
                <p:cNvSpPr>
                  <a:spLocks noChangeArrowheads="1"/>
                </p:cNvSpPr>
                <p:nvPr/>
              </p:nvSpPr>
              <p:spPr bwMode="auto">
                <a:xfrm>
                  <a:off x="1691680" y="4579604"/>
                  <a:ext cx="648072" cy="720080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46" name="CaixaDeTexto 13"/>
                <p:cNvSpPr txBox="1">
                  <a:spLocks noChangeArrowheads="1"/>
                </p:cNvSpPr>
                <p:nvPr/>
              </p:nvSpPr>
              <p:spPr bwMode="auto">
                <a:xfrm>
                  <a:off x="1587495" y="5299670"/>
                  <a:ext cx="752257" cy="4836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pt-BR" sz="1200" dirty="0" err="1" smtClean="0">
                      <a:latin typeface="Helvetica" pitchFamily="34" charset="0"/>
                    </a:rPr>
                    <a:t>Persons</a:t>
                  </a:r>
                  <a:r>
                    <a:rPr lang="pt-BR" sz="1200" dirty="0" smtClean="0">
                      <a:latin typeface="Helvetica" pitchFamily="34" charset="0"/>
                    </a:rPr>
                    <a:t> </a:t>
                  </a:r>
                  <a:endParaRPr lang="pt-BR" sz="1200" dirty="0" smtClean="0">
                    <a:latin typeface="Helvetica" pitchFamily="34" charset="0"/>
                  </a:endParaRPr>
                </a:p>
                <a:p>
                  <a:pPr eaLnBrk="1" hangingPunct="1"/>
                  <a:r>
                    <a:rPr lang="pt-BR" sz="1200" dirty="0" smtClean="0">
                      <a:latin typeface="Helvetica" pitchFamily="34" charset="0"/>
                    </a:rPr>
                    <a:t>Registry</a:t>
                  </a:r>
                  <a:endParaRPr lang="pt-BR" sz="1200" dirty="0"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22730" name="Grupo 17"/>
              <p:cNvGrpSpPr>
                <a:grpSpLocks/>
              </p:cNvGrpSpPr>
              <p:nvPr/>
            </p:nvGrpSpPr>
            <p:grpSpPr bwMode="auto">
              <a:xfrm>
                <a:off x="1835696" y="5299684"/>
                <a:ext cx="864644" cy="1386152"/>
                <a:chOff x="2555776" y="5238709"/>
                <a:chExt cx="864644" cy="1386152"/>
              </a:xfrm>
            </p:grpSpPr>
            <p:sp>
              <p:nvSpPr>
                <p:cNvPr id="22743" name="Fluxograma: Disco magnético 12"/>
                <p:cNvSpPr>
                  <a:spLocks noChangeArrowheads="1"/>
                </p:cNvSpPr>
                <p:nvPr/>
              </p:nvSpPr>
              <p:spPr bwMode="auto">
                <a:xfrm>
                  <a:off x="2555776" y="5238709"/>
                  <a:ext cx="648072" cy="720080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44" name="CaixaDeTexto 14"/>
                <p:cNvSpPr txBox="1">
                  <a:spLocks noChangeArrowheads="1"/>
                </p:cNvSpPr>
                <p:nvPr/>
              </p:nvSpPr>
              <p:spPr bwMode="auto">
                <a:xfrm>
                  <a:off x="2555776" y="5947741"/>
                  <a:ext cx="864644" cy="677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pt-BR" sz="1200" dirty="0" err="1" smtClean="0">
                      <a:latin typeface="Helvetica" pitchFamily="34" charset="0"/>
                    </a:rPr>
                    <a:t>Healthcare</a:t>
                  </a:r>
                  <a:endParaRPr lang="pt-BR" sz="1200" dirty="0" smtClean="0">
                    <a:latin typeface="Helvetica" pitchFamily="34" charset="0"/>
                  </a:endParaRPr>
                </a:p>
                <a:p>
                  <a:pPr eaLnBrk="1" hangingPunct="1"/>
                  <a:r>
                    <a:rPr lang="pt-BR" sz="1200" dirty="0" err="1" smtClean="0">
                      <a:latin typeface="Helvetica" pitchFamily="34" charset="0"/>
                    </a:rPr>
                    <a:t>Providers</a:t>
                  </a:r>
                  <a:endParaRPr lang="pt-BR" sz="1200" dirty="0" smtClean="0">
                    <a:latin typeface="Helvetica" pitchFamily="34" charset="0"/>
                  </a:endParaRPr>
                </a:p>
                <a:p>
                  <a:pPr eaLnBrk="1" hangingPunct="1"/>
                  <a:r>
                    <a:rPr lang="pt-BR" sz="1200" dirty="0" smtClean="0">
                      <a:latin typeface="Helvetica" pitchFamily="34" charset="0"/>
                    </a:rPr>
                    <a:t>Registry</a:t>
                  </a:r>
                  <a:endParaRPr lang="pt-BR" sz="1200" dirty="0"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22731" name="Grupo 24"/>
              <p:cNvGrpSpPr>
                <a:grpSpLocks/>
              </p:cNvGrpSpPr>
              <p:nvPr/>
            </p:nvGrpSpPr>
            <p:grpSpPr bwMode="auto">
              <a:xfrm>
                <a:off x="2627784" y="5213437"/>
                <a:ext cx="1877498" cy="1340444"/>
                <a:chOff x="3563888" y="5069421"/>
                <a:chExt cx="1877498" cy="1340444"/>
              </a:xfrm>
            </p:grpSpPr>
            <p:sp>
              <p:nvSpPr>
                <p:cNvPr id="22738" name="Fluxograma: Processo 23"/>
                <p:cNvSpPr>
                  <a:spLocks noChangeArrowheads="1"/>
                </p:cNvSpPr>
                <p:nvPr/>
              </p:nvSpPr>
              <p:spPr bwMode="auto">
                <a:xfrm>
                  <a:off x="3563888" y="5069421"/>
                  <a:ext cx="1872208" cy="1080122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39" name="Fluxograma: Disco magnético 19"/>
                <p:cNvSpPr>
                  <a:spLocks noChangeArrowheads="1"/>
                </p:cNvSpPr>
                <p:nvPr/>
              </p:nvSpPr>
              <p:spPr bwMode="auto">
                <a:xfrm>
                  <a:off x="3779912" y="5199073"/>
                  <a:ext cx="576735" cy="576064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40" name="CaixaDeTexto 20"/>
                <p:cNvSpPr txBox="1">
                  <a:spLocks noChangeArrowheads="1"/>
                </p:cNvSpPr>
                <p:nvPr/>
              </p:nvSpPr>
              <p:spPr bwMode="auto">
                <a:xfrm>
                  <a:off x="3707904" y="5732746"/>
                  <a:ext cx="1733482" cy="677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pt-BR" sz="1200" dirty="0" err="1" smtClean="0">
                      <a:latin typeface="Helvetica" pitchFamily="34" charset="0"/>
                    </a:rPr>
                    <a:t>Clinical</a:t>
                  </a:r>
                  <a:r>
                    <a:rPr lang="pt-BR" sz="1200" dirty="0" smtClean="0">
                      <a:latin typeface="Helvetica" pitchFamily="34" charset="0"/>
                    </a:rPr>
                    <a:t> Data </a:t>
                  </a:r>
                  <a:r>
                    <a:rPr lang="pt-BR" sz="1200" dirty="0" err="1">
                      <a:latin typeface="Helvetica" pitchFamily="34" charset="0"/>
                    </a:rPr>
                    <a:t>and</a:t>
                  </a:r>
                  <a:r>
                    <a:rPr lang="pt-BR" sz="1200" dirty="0">
                      <a:latin typeface="Helvetica" pitchFamily="34" charset="0"/>
                    </a:rPr>
                    <a:t> </a:t>
                  </a:r>
                  <a:r>
                    <a:rPr lang="pt-BR" sz="1200" dirty="0" err="1" smtClean="0">
                      <a:latin typeface="Helvetica" pitchFamily="34" charset="0"/>
                    </a:rPr>
                    <a:t>Events</a:t>
                  </a:r>
                  <a:endParaRPr lang="pt-BR" sz="1200" dirty="0" smtClean="0">
                    <a:latin typeface="Helvetica" pitchFamily="34" charset="0"/>
                  </a:endParaRPr>
                </a:p>
                <a:p>
                  <a:pPr eaLnBrk="1" hangingPunct="1"/>
                  <a:r>
                    <a:rPr lang="pt-BR" sz="1200" dirty="0" smtClean="0">
                      <a:latin typeface="Helvetica" pitchFamily="34" charset="0"/>
                    </a:rPr>
                    <a:t> </a:t>
                  </a:r>
                  <a:r>
                    <a:rPr lang="pt-BR" sz="1200" dirty="0" err="1" smtClean="0">
                      <a:latin typeface="Helvetica" pitchFamily="34" charset="0"/>
                    </a:rPr>
                    <a:t>Repositories</a:t>
                  </a:r>
                  <a:endParaRPr lang="pt-BR" sz="1200" dirty="0" smtClean="0">
                    <a:latin typeface="Helvetica" pitchFamily="34" charset="0"/>
                  </a:endParaRPr>
                </a:p>
                <a:p>
                  <a:pPr eaLnBrk="1" hangingPunct="1"/>
                  <a:r>
                    <a:rPr lang="pt-BR" sz="1200" dirty="0" smtClean="0">
                      <a:latin typeface="Helvetica" pitchFamily="34" charset="0"/>
                    </a:rPr>
                    <a:t> </a:t>
                  </a:r>
                  <a:endParaRPr lang="pt-BR" sz="1200" dirty="0">
                    <a:latin typeface="Helvetica" pitchFamily="34" charset="0"/>
                  </a:endParaRPr>
                </a:p>
              </p:txBody>
            </p:sp>
            <p:sp>
              <p:nvSpPr>
                <p:cNvPr id="22742" name="Fluxograma: Disco magnético 22"/>
                <p:cNvSpPr>
                  <a:spLocks noChangeArrowheads="1"/>
                </p:cNvSpPr>
                <p:nvPr/>
              </p:nvSpPr>
              <p:spPr bwMode="auto">
                <a:xfrm>
                  <a:off x="4542642" y="5199073"/>
                  <a:ext cx="605422" cy="576064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2732" name="Grupo 34"/>
              <p:cNvGrpSpPr>
                <a:grpSpLocks/>
              </p:cNvGrpSpPr>
              <p:nvPr/>
            </p:nvGrpSpPr>
            <p:grpSpPr bwMode="auto">
              <a:xfrm>
                <a:off x="4597106" y="5270576"/>
                <a:ext cx="1991118" cy="1217924"/>
                <a:chOff x="3444978" y="5126560"/>
                <a:chExt cx="1991118" cy="1217924"/>
              </a:xfrm>
            </p:grpSpPr>
            <p:sp>
              <p:nvSpPr>
                <p:cNvPr id="22733" name="Fluxograma: Processo 35"/>
                <p:cNvSpPr>
                  <a:spLocks noChangeArrowheads="1"/>
                </p:cNvSpPr>
                <p:nvPr/>
              </p:nvSpPr>
              <p:spPr bwMode="auto">
                <a:xfrm>
                  <a:off x="3563888" y="5126560"/>
                  <a:ext cx="1872208" cy="1080120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34" name="Fluxograma: Disco magnético 36"/>
                <p:cNvSpPr>
                  <a:spLocks noChangeArrowheads="1"/>
                </p:cNvSpPr>
                <p:nvPr/>
              </p:nvSpPr>
              <p:spPr bwMode="auto">
                <a:xfrm>
                  <a:off x="3779912" y="5270569"/>
                  <a:ext cx="360040" cy="576064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35" name="CaixaDeTexto 37"/>
                <p:cNvSpPr txBox="1">
                  <a:spLocks noChangeArrowheads="1"/>
                </p:cNvSpPr>
                <p:nvPr/>
              </p:nvSpPr>
              <p:spPr bwMode="auto">
                <a:xfrm>
                  <a:off x="3444978" y="5764096"/>
                  <a:ext cx="1774803" cy="580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pt-BR" sz="1000" b="1" dirty="0" err="1" smtClean="0">
                      <a:latin typeface="Helvetica" pitchFamily="34" charset="0"/>
                    </a:rPr>
                    <a:t>Knowledge</a:t>
                  </a:r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r>
                    <a:rPr lang="pt-BR" sz="1000" b="1" dirty="0" err="1" smtClean="0">
                      <a:latin typeface="Helvetica" pitchFamily="34" charset="0"/>
                    </a:rPr>
                    <a:t>artefacts</a:t>
                  </a:r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endParaRPr lang="pt-BR" sz="1000" b="1" dirty="0" smtClean="0">
                    <a:latin typeface="Helvetica" pitchFamily="34" charset="0"/>
                  </a:endParaRPr>
                </a:p>
                <a:p>
                  <a:pPr algn="ctr" eaLnBrk="1" hangingPunct="1"/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r>
                    <a:rPr lang="pt-BR" sz="1000" b="1" dirty="0" err="1" smtClean="0">
                      <a:latin typeface="Helvetica" pitchFamily="34" charset="0"/>
                    </a:rPr>
                    <a:t>OpenEHR</a:t>
                  </a:r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r>
                    <a:rPr lang="pt-BR" sz="1000" b="1" dirty="0" err="1" smtClean="0">
                      <a:latin typeface="Helvetica" pitchFamily="34" charset="0"/>
                    </a:rPr>
                    <a:t>archetypes</a:t>
                  </a:r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r>
                    <a:rPr lang="pt-BR" sz="1000" b="1" dirty="0" err="1" smtClean="0">
                      <a:latin typeface="Helvetica" pitchFamily="34" charset="0"/>
                    </a:rPr>
                    <a:t>and</a:t>
                  </a:r>
                  <a:endParaRPr lang="pt-BR" sz="1000" b="1" dirty="0" smtClean="0">
                    <a:latin typeface="Helvetica" pitchFamily="34" charset="0"/>
                  </a:endParaRPr>
                </a:p>
                <a:p>
                  <a:pPr algn="ctr" eaLnBrk="1" hangingPunct="1"/>
                  <a:r>
                    <a:rPr lang="pt-BR" sz="1000" b="1" dirty="0" smtClean="0">
                      <a:latin typeface="Helvetica" pitchFamily="34" charset="0"/>
                    </a:rPr>
                    <a:t> </a:t>
                  </a:r>
                  <a:r>
                    <a:rPr lang="pt-BR" sz="1000" b="1" dirty="0" err="1" smtClean="0">
                      <a:latin typeface="Helvetica" pitchFamily="34" charset="0"/>
                    </a:rPr>
                    <a:t>templates</a:t>
                  </a:r>
                  <a:endParaRPr lang="pt-BR" sz="1000" b="1" dirty="0">
                    <a:latin typeface="Helvetica" pitchFamily="34" charset="0"/>
                  </a:endParaRPr>
                </a:p>
              </p:txBody>
            </p:sp>
            <p:sp>
              <p:nvSpPr>
                <p:cNvPr id="22736" name="Fluxograma: Disco magnético 38"/>
                <p:cNvSpPr>
                  <a:spLocks noChangeArrowheads="1"/>
                </p:cNvSpPr>
                <p:nvPr/>
              </p:nvSpPr>
              <p:spPr bwMode="auto">
                <a:xfrm>
                  <a:off x="4283968" y="5270569"/>
                  <a:ext cx="360040" cy="576064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737" name="Fluxograma: Disco magnético 39"/>
                <p:cNvSpPr>
                  <a:spLocks noChangeArrowheads="1"/>
                </p:cNvSpPr>
                <p:nvPr/>
              </p:nvSpPr>
              <p:spPr bwMode="auto">
                <a:xfrm>
                  <a:off x="4788024" y="5270569"/>
                  <a:ext cx="360040" cy="576064"/>
                </a:xfrm>
                <a:prstGeom prst="flowChartMagneticDisk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548" name="Grupo 35"/>
            <p:cNvGrpSpPr>
              <a:grpSpLocks/>
            </p:cNvGrpSpPr>
            <p:nvPr/>
          </p:nvGrpSpPr>
          <p:grpSpPr bwMode="auto">
            <a:xfrm>
              <a:off x="1547813" y="4292600"/>
              <a:ext cx="2592387" cy="863600"/>
              <a:chOff x="1331640" y="3861048"/>
              <a:chExt cx="2592288" cy="864096"/>
            </a:xfrm>
          </p:grpSpPr>
          <p:grpSp>
            <p:nvGrpSpPr>
              <p:cNvPr id="22689" name="Grupo 41"/>
              <p:cNvGrpSpPr>
                <a:grpSpLocks/>
              </p:cNvGrpSpPr>
              <p:nvPr/>
            </p:nvGrpSpPr>
            <p:grpSpPr bwMode="auto">
              <a:xfrm>
                <a:off x="1691680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59" name="Fluxograma: Conector 58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28" name="CaixaDeTexto 43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0" name="Grupo 44"/>
              <p:cNvGrpSpPr>
                <a:grpSpLocks/>
              </p:cNvGrpSpPr>
              <p:nvPr/>
            </p:nvGrpSpPr>
            <p:grpSpPr bwMode="auto">
              <a:xfrm>
                <a:off x="1331640" y="3861048"/>
                <a:ext cx="360040" cy="360040"/>
                <a:chOff x="1835696" y="908720"/>
                <a:chExt cx="792088" cy="792088"/>
              </a:xfrm>
            </p:grpSpPr>
            <p:sp>
              <p:nvSpPr>
                <p:cNvPr id="57" name="Fluxograma: Conector 56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24" name="CaixaDeTexto 46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1" name="Grupo 47"/>
              <p:cNvGrpSpPr>
                <a:grpSpLocks/>
              </p:cNvGrpSpPr>
              <p:nvPr/>
            </p:nvGrpSpPr>
            <p:grpSpPr bwMode="auto">
              <a:xfrm>
                <a:off x="1907704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55" name="Fluxograma: Conector 54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20" name="CaixaDeTexto 49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2" name="Grupo 50"/>
              <p:cNvGrpSpPr>
                <a:grpSpLocks/>
              </p:cNvGrpSpPr>
              <p:nvPr/>
            </p:nvGrpSpPr>
            <p:grpSpPr bwMode="auto">
              <a:xfrm>
                <a:off x="2195736" y="4293096"/>
                <a:ext cx="360040" cy="360040"/>
                <a:chOff x="1835696" y="908720"/>
                <a:chExt cx="792088" cy="792088"/>
              </a:xfrm>
            </p:grpSpPr>
            <p:sp>
              <p:nvSpPr>
                <p:cNvPr id="53" name="Fluxograma: Conector 52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16" name="CaixaDeTexto 52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3" name="Grupo 53"/>
              <p:cNvGrpSpPr>
                <a:grpSpLocks/>
              </p:cNvGrpSpPr>
              <p:nvPr/>
            </p:nvGrpSpPr>
            <p:grpSpPr bwMode="auto">
              <a:xfrm>
                <a:off x="2483768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51" name="Fluxograma: Conector 50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12" name="CaixaDeTexto 55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4" name="Grupo 56"/>
              <p:cNvGrpSpPr>
                <a:grpSpLocks/>
              </p:cNvGrpSpPr>
              <p:nvPr/>
            </p:nvGrpSpPr>
            <p:grpSpPr bwMode="auto">
              <a:xfrm>
                <a:off x="2699792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49" name="Fluxograma: Conector 48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08" name="CaixaDeTexto 58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5" name="Grupo 59"/>
              <p:cNvGrpSpPr>
                <a:grpSpLocks/>
              </p:cNvGrpSpPr>
              <p:nvPr/>
            </p:nvGrpSpPr>
            <p:grpSpPr bwMode="auto">
              <a:xfrm>
                <a:off x="3059832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47" name="Fluxograma: Conector 46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04" name="CaixaDeTexto 61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696" name="Grupo 62"/>
              <p:cNvGrpSpPr>
                <a:grpSpLocks/>
              </p:cNvGrpSpPr>
              <p:nvPr/>
            </p:nvGrpSpPr>
            <p:grpSpPr bwMode="auto">
              <a:xfrm>
                <a:off x="3563888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45" name="Fluxograma: Conector 44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700" name="CaixaDeTexto 64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</p:grpSp>
        <p:grpSp>
          <p:nvGrpSpPr>
            <p:cNvPr id="22549" name="Grupo 60"/>
            <p:cNvGrpSpPr>
              <a:grpSpLocks/>
            </p:cNvGrpSpPr>
            <p:nvPr/>
          </p:nvGrpSpPr>
          <p:grpSpPr bwMode="auto">
            <a:xfrm>
              <a:off x="6875463" y="5702379"/>
              <a:ext cx="1296987" cy="1081659"/>
              <a:chOff x="5148064" y="1238126"/>
              <a:chExt cx="1296144" cy="1082280"/>
            </a:xfrm>
          </p:grpSpPr>
          <p:sp>
            <p:nvSpPr>
              <p:cNvPr id="22685" name="Fluxograma: Processo 84"/>
              <p:cNvSpPr>
                <a:spLocks noChangeArrowheads="1"/>
              </p:cNvSpPr>
              <p:nvPr/>
            </p:nvSpPr>
            <p:spPr bwMode="auto">
              <a:xfrm>
                <a:off x="5148064" y="1238126"/>
                <a:ext cx="1296144" cy="1080121"/>
              </a:xfrm>
              <a:prstGeom prst="flowChartProcess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87" name="CaixaDeTexto 86"/>
              <p:cNvSpPr txBox="1">
                <a:spLocks noChangeArrowheads="1"/>
              </p:cNvSpPr>
              <p:nvPr/>
            </p:nvSpPr>
            <p:spPr bwMode="auto">
              <a:xfrm>
                <a:off x="5508104" y="2030213"/>
                <a:ext cx="412009" cy="290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200" dirty="0" smtClean="0">
                    <a:latin typeface="Helvetica" pitchFamily="34" charset="0"/>
                  </a:rPr>
                  <a:t>DW</a:t>
                </a:r>
                <a:endParaRPr lang="pt-BR" sz="1200" dirty="0">
                  <a:latin typeface="Helvetica" pitchFamily="34" charset="0"/>
                </a:endParaRPr>
              </a:p>
            </p:txBody>
          </p:sp>
          <p:sp>
            <p:nvSpPr>
              <p:cNvPr id="22688" name="Fluxograma: Disco magnético 87"/>
              <p:cNvSpPr>
                <a:spLocks noChangeArrowheads="1"/>
              </p:cNvSpPr>
              <p:nvPr/>
            </p:nvSpPr>
            <p:spPr bwMode="auto">
              <a:xfrm>
                <a:off x="5436801" y="1439341"/>
                <a:ext cx="791384" cy="576065"/>
              </a:xfrm>
              <a:prstGeom prst="flowChartMagneticDisk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2550" name="Grupo 65"/>
            <p:cNvGrpSpPr>
              <a:grpSpLocks/>
            </p:cNvGrpSpPr>
            <p:nvPr/>
          </p:nvGrpSpPr>
          <p:grpSpPr bwMode="auto">
            <a:xfrm>
              <a:off x="1574800" y="1412875"/>
              <a:ext cx="1052513" cy="863600"/>
              <a:chOff x="1259632" y="188640"/>
              <a:chExt cx="1580111" cy="1584176"/>
            </a:xfrm>
          </p:grpSpPr>
          <p:grpSp>
            <p:nvGrpSpPr>
              <p:cNvPr id="22678" name="Grupo 98"/>
              <p:cNvGrpSpPr>
                <a:grpSpLocks/>
              </p:cNvGrpSpPr>
              <p:nvPr/>
            </p:nvGrpSpPr>
            <p:grpSpPr bwMode="auto">
              <a:xfrm>
                <a:off x="1259632" y="548680"/>
                <a:ext cx="1512168" cy="1224136"/>
                <a:chOff x="2267744" y="692696"/>
                <a:chExt cx="1512168" cy="1224136"/>
              </a:xfrm>
            </p:grpSpPr>
            <p:sp>
              <p:nvSpPr>
                <p:cNvPr id="22680" name="Fluxograma: Processo 91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224136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81" name="Fluxograma: Processo 94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82" name="Fluxograma: Processo 95"/>
                <p:cNvSpPr>
                  <a:spLocks noChangeArrowheads="1"/>
                </p:cNvSpPr>
                <p:nvPr/>
              </p:nvSpPr>
              <p:spPr bwMode="auto">
                <a:xfrm>
                  <a:off x="2339752" y="1052736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83" name="Fluxograma: Processo 96"/>
                <p:cNvSpPr>
                  <a:spLocks noChangeArrowheads="1"/>
                </p:cNvSpPr>
                <p:nvPr/>
              </p:nvSpPr>
              <p:spPr bwMode="auto">
                <a:xfrm>
                  <a:off x="2339752" y="1340768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84" name="Fluxograma: Processo 97"/>
                <p:cNvSpPr>
                  <a:spLocks noChangeArrowheads="1"/>
                </p:cNvSpPr>
                <p:nvPr/>
              </p:nvSpPr>
              <p:spPr bwMode="auto">
                <a:xfrm>
                  <a:off x="2339752" y="1628800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8" name="CaixaDeTexto 67"/>
              <p:cNvSpPr txBox="1"/>
              <p:nvPr/>
            </p:nvSpPr>
            <p:spPr>
              <a:xfrm>
                <a:off x="1329886" y="188640"/>
                <a:ext cx="1510115" cy="4665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50" dirty="0"/>
                  <a:t>CADSUS Web</a:t>
                </a:r>
              </a:p>
            </p:txBody>
          </p:sp>
        </p:grpSp>
        <p:grpSp>
          <p:nvGrpSpPr>
            <p:cNvPr id="22551" name="Grupo 73"/>
            <p:cNvGrpSpPr>
              <a:grpSpLocks/>
            </p:cNvGrpSpPr>
            <p:nvPr/>
          </p:nvGrpSpPr>
          <p:grpSpPr bwMode="auto">
            <a:xfrm>
              <a:off x="2843213" y="1412875"/>
              <a:ext cx="1035050" cy="863600"/>
              <a:chOff x="1259632" y="188640"/>
              <a:chExt cx="1551256" cy="1584176"/>
            </a:xfrm>
          </p:grpSpPr>
          <p:grpSp>
            <p:nvGrpSpPr>
              <p:cNvPr id="22671" name="Grupo 98"/>
              <p:cNvGrpSpPr>
                <a:grpSpLocks/>
              </p:cNvGrpSpPr>
              <p:nvPr/>
            </p:nvGrpSpPr>
            <p:grpSpPr bwMode="auto">
              <a:xfrm>
                <a:off x="1259632" y="548680"/>
                <a:ext cx="1512168" cy="1224136"/>
                <a:chOff x="2267744" y="692696"/>
                <a:chExt cx="1512168" cy="1224136"/>
              </a:xfrm>
            </p:grpSpPr>
            <p:sp>
              <p:nvSpPr>
                <p:cNvPr id="22673" name="Fluxograma: Processo 120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224136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74" name="Fluxograma: Processo 121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75" name="Fluxograma: Processo 122"/>
                <p:cNvSpPr>
                  <a:spLocks noChangeArrowheads="1"/>
                </p:cNvSpPr>
                <p:nvPr/>
              </p:nvSpPr>
              <p:spPr bwMode="auto">
                <a:xfrm>
                  <a:off x="2339752" y="1052736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76" name="Fluxograma: Processo 123"/>
                <p:cNvSpPr>
                  <a:spLocks noChangeArrowheads="1"/>
                </p:cNvSpPr>
                <p:nvPr/>
              </p:nvSpPr>
              <p:spPr bwMode="auto">
                <a:xfrm>
                  <a:off x="2339752" y="1340768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77" name="Fluxograma: Processo 124"/>
                <p:cNvSpPr>
                  <a:spLocks noChangeArrowheads="1"/>
                </p:cNvSpPr>
                <p:nvPr/>
              </p:nvSpPr>
              <p:spPr bwMode="auto">
                <a:xfrm>
                  <a:off x="2339752" y="1628800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6" name="CaixaDeTexto 75"/>
              <p:cNvSpPr txBox="1"/>
              <p:nvPr/>
            </p:nvSpPr>
            <p:spPr>
              <a:xfrm>
                <a:off x="1329880" y="188640"/>
                <a:ext cx="1480869" cy="4665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50" dirty="0"/>
                  <a:t>Portal Cidadão</a:t>
                </a:r>
              </a:p>
            </p:txBody>
          </p:sp>
        </p:grpSp>
        <p:grpSp>
          <p:nvGrpSpPr>
            <p:cNvPr id="22552" name="Grupo 68"/>
            <p:cNvGrpSpPr>
              <a:grpSpLocks/>
            </p:cNvGrpSpPr>
            <p:nvPr/>
          </p:nvGrpSpPr>
          <p:grpSpPr bwMode="auto">
            <a:xfrm>
              <a:off x="6443663" y="2924175"/>
              <a:ext cx="792162" cy="792163"/>
              <a:chOff x="1835696" y="908720"/>
              <a:chExt cx="792088" cy="792088"/>
            </a:xfrm>
          </p:grpSpPr>
          <p:sp>
            <p:nvSpPr>
              <p:cNvPr id="83" name="Fluxograma: Conector 82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70" name="CaixaDeTexto 70"/>
              <p:cNvSpPr txBox="1">
                <a:spLocks noChangeArrowheads="1"/>
              </p:cNvSpPr>
              <p:nvPr/>
            </p:nvSpPr>
            <p:spPr bwMode="auto">
              <a:xfrm>
                <a:off x="1979712" y="1196752"/>
                <a:ext cx="4860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PDQ</a:t>
                </a:r>
              </a:p>
            </p:txBody>
          </p:sp>
        </p:grpSp>
        <p:grpSp>
          <p:nvGrpSpPr>
            <p:cNvPr id="22553" name="Grupo 71"/>
            <p:cNvGrpSpPr>
              <a:grpSpLocks/>
            </p:cNvGrpSpPr>
            <p:nvPr/>
          </p:nvGrpSpPr>
          <p:grpSpPr bwMode="auto">
            <a:xfrm>
              <a:off x="7380288" y="2924175"/>
              <a:ext cx="792162" cy="792163"/>
              <a:chOff x="1835696" y="908720"/>
              <a:chExt cx="792088" cy="792088"/>
            </a:xfrm>
          </p:grpSpPr>
          <p:sp>
            <p:nvSpPr>
              <p:cNvPr id="86" name="Fluxograma: Conector 85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66" name="CaixaDeTexto 73"/>
              <p:cNvSpPr txBox="1">
                <a:spLocks noChangeArrowheads="1"/>
              </p:cNvSpPr>
              <p:nvPr/>
            </p:nvSpPr>
            <p:spPr bwMode="auto">
              <a:xfrm>
                <a:off x="1979712" y="1196752"/>
                <a:ext cx="40107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PIX</a:t>
                </a:r>
              </a:p>
            </p:txBody>
          </p:sp>
        </p:grpSp>
        <p:grpSp>
          <p:nvGrpSpPr>
            <p:cNvPr id="22554" name="Grupo 74"/>
            <p:cNvGrpSpPr>
              <a:grpSpLocks/>
            </p:cNvGrpSpPr>
            <p:nvPr/>
          </p:nvGrpSpPr>
          <p:grpSpPr bwMode="auto">
            <a:xfrm>
              <a:off x="7235825" y="4365625"/>
              <a:ext cx="360363" cy="358775"/>
              <a:chOff x="1835696" y="908720"/>
              <a:chExt cx="792088" cy="792088"/>
            </a:xfrm>
          </p:grpSpPr>
          <p:sp>
            <p:nvSpPr>
              <p:cNvPr id="89" name="Fluxograma: Conector 88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62" name="CaixaDeTexto 76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grpSp>
          <p:nvGrpSpPr>
            <p:cNvPr id="22555" name="Grupo 77"/>
            <p:cNvGrpSpPr>
              <a:grpSpLocks/>
            </p:cNvGrpSpPr>
            <p:nvPr/>
          </p:nvGrpSpPr>
          <p:grpSpPr bwMode="auto">
            <a:xfrm>
              <a:off x="6804025" y="4365625"/>
              <a:ext cx="360363" cy="358775"/>
              <a:chOff x="1835696" y="908720"/>
              <a:chExt cx="792088" cy="792088"/>
            </a:xfrm>
          </p:grpSpPr>
          <p:sp>
            <p:nvSpPr>
              <p:cNvPr id="92" name="Fluxograma: Conector 91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58" name="CaixaDeTexto 79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grpSp>
          <p:nvGrpSpPr>
            <p:cNvPr id="22556" name="Grupo 80"/>
            <p:cNvGrpSpPr>
              <a:grpSpLocks/>
            </p:cNvGrpSpPr>
            <p:nvPr/>
          </p:nvGrpSpPr>
          <p:grpSpPr bwMode="auto">
            <a:xfrm>
              <a:off x="7019925" y="4868863"/>
              <a:ext cx="360363" cy="360362"/>
              <a:chOff x="1835696" y="908720"/>
              <a:chExt cx="792088" cy="792088"/>
            </a:xfrm>
          </p:grpSpPr>
          <p:sp>
            <p:nvSpPr>
              <p:cNvPr id="95" name="Fluxograma: Conector 94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54" name="CaixaDeTexto 82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sp>
          <p:nvSpPr>
            <p:cNvPr id="22557" name="Seta para cima e para baixo 96"/>
            <p:cNvSpPr>
              <a:spLocks noChangeArrowheads="1"/>
            </p:cNvSpPr>
            <p:nvPr/>
          </p:nvSpPr>
          <p:spPr bwMode="auto">
            <a:xfrm>
              <a:off x="1862138" y="2284389"/>
              <a:ext cx="358775" cy="431800"/>
            </a:xfrm>
            <a:prstGeom prst="upDownArrow">
              <a:avLst>
                <a:gd name="adj1" fmla="val 50000"/>
                <a:gd name="adj2" fmla="val 50147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8" name="Fluxograma: Vários documentos 97"/>
            <p:cNvSpPr>
              <a:spLocks noChangeArrowheads="1"/>
            </p:cNvSpPr>
            <p:nvPr/>
          </p:nvSpPr>
          <p:spPr bwMode="auto">
            <a:xfrm>
              <a:off x="6804025" y="1557338"/>
              <a:ext cx="936625" cy="574675"/>
            </a:xfrm>
            <a:prstGeom prst="flowChartMultidocument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559" name="Grupo 98"/>
            <p:cNvGrpSpPr>
              <a:grpSpLocks/>
            </p:cNvGrpSpPr>
            <p:nvPr/>
          </p:nvGrpSpPr>
          <p:grpSpPr bwMode="auto">
            <a:xfrm>
              <a:off x="4040188" y="1412875"/>
              <a:ext cx="1035050" cy="863600"/>
              <a:chOff x="1218688" y="188640"/>
              <a:chExt cx="1553112" cy="1584176"/>
            </a:xfrm>
          </p:grpSpPr>
          <p:grpSp>
            <p:nvGrpSpPr>
              <p:cNvPr id="22644" name="Grupo 113"/>
              <p:cNvGrpSpPr>
                <a:grpSpLocks/>
              </p:cNvGrpSpPr>
              <p:nvPr/>
            </p:nvGrpSpPr>
            <p:grpSpPr bwMode="auto">
              <a:xfrm>
                <a:off x="1259632" y="548680"/>
                <a:ext cx="1512168" cy="1224136"/>
                <a:chOff x="2267744" y="692696"/>
                <a:chExt cx="1512168" cy="1224136"/>
              </a:xfrm>
            </p:grpSpPr>
            <p:sp>
              <p:nvSpPr>
                <p:cNvPr id="22646" name="Fluxograma: Processo 115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224136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7" name="Fluxograma: Processo 116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8" name="Fluxograma: Processo 125"/>
                <p:cNvSpPr>
                  <a:spLocks noChangeArrowheads="1"/>
                </p:cNvSpPr>
                <p:nvPr/>
              </p:nvSpPr>
              <p:spPr bwMode="auto">
                <a:xfrm>
                  <a:off x="2339752" y="1052736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9" name="Fluxograma: Processo 127"/>
                <p:cNvSpPr>
                  <a:spLocks noChangeArrowheads="1"/>
                </p:cNvSpPr>
                <p:nvPr/>
              </p:nvSpPr>
              <p:spPr bwMode="auto">
                <a:xfrm>
                  <a:off x="2339752" y="1340768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50" name="Fluxograma: Processo 129"/>
                <p:cNvSpPr>
                  <a:spLocks noChangeArrowheads="1"/>
                </p:cNvSpPr>
                <p:nvPr/>
              </p:nvSpPr>
              <p:spPr bwMode="auto">
                <a:xfrm>
                  <a:off x="2339752" y="1628800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1" name="CaixaDeTexto 100"/>
              <p:cNvSpPr txBox="1"/>
              <p:nvPr/>
            </p:nvSpPr>
            <p:spPr>
              <a:xfrm>
                <a:off x="1218231" y="188640"/>
                <a:ext cx="1346844" cy="4665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50" dirty="0" err="1"/>
                  <a:t>eSUS</a:t>
                </a:r>
                <a:r>
                  <a:rPr lang="pt-BR" sz="1050" dirty="0"/>
                  <a:t> Hospitalar</a:t>
                </a:r>
              </a:p>
            </p:txBody>
          </p:sp>
        </p:grpSp>
        <p:grpSp>
          <p:nvGrpSpPr>
            <p:cNvPr id="22560" name="Grupo 106"/>
            <p:cNvGrpSpPr>
              <a:grpSpLocks/>
            </p:cNvGrpSpPr>
            <p:nvPr/>
          </p:nvGrpSpPr>
          <p:grpSpPr bwMode="auto">
            <a:xfrm>
              <a:off x="5337175" y="1412875"/>
              <a:ext cx="1008063" cy="863600"/>
              <a:chOff x="1259632" y="188640"/>
              <a:chExt cx="1512168" cy="1584176"/>
            </a:xfrm>
          </p:grpSpPr>
          <p:grpSp>
            <p:nvGrpSpPr>
              <p:cNvPr id="22637" name="Grupo 98"/>
              <p:cNvGrpSpPr>
                <a:grpSpLocks/>
              </p:cNvGrpSpPr>
              <p:nvPr/>
            </p:nvGrpSpPr>
            <p:grpSpPr bwMode="auto">
              <a:xfrm>
                <a:off x="1259632" y="548680"/>
                <a:ext cx="1512168" cy="1224136"/>
                <a:chOff x="2267744" y="692696"/>
                <a:chExt cx="1512168" cy="1224136"/>
              </a:xfrm>
            </p:grpSpPr>
            <p:sp>
              <p:nvSpPr>
                <p:cNvPr id="22639" name="Fluxograma: Processo 135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224136"/>
                </a:xfrm>
                <a:prstGeom prst="flowChartProcess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0" name="Fluxograma: Processo 136"/>
                <p:cNvSpPr>
                  <a:spLocks noChangeArrowheads="1"/>
                </p:cNvSpPr>
                <p:nvPr/>
              </p:nvSpPr>
              <p:spPr bwMode="auto">
                <a:xfrm>
                  <a:off x="2267744" y="692696"/>
                  <a:ext cx="1512168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1" name="Fluxograma: Processo 137"/>
                <p:cNvSpPr>
                  <a:spLocks noChangeArrowheads="1"/>
                </p:cNvSpPr>
                <p:nvPr/>
              </p:nvSpPr>
              <p:spPr bwMode="auto">
                <a:xfrm>
                  <a:off x="2339752" y="1052736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2" name="Fluxograma: Processo 139"/>
                <p:cNvSpPr>
                  <a:spLocks noChangeArrowheads="1"/>
                </p:cNvSpPr>
                <p:nvPr/>
              </p:nvSpPr>
              <p:spPr bwMode="auto">
                <a:xfrm>
                  <a:off x="2339752" y="1340768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2643" name="Fluxograma: Processo 140"/>
                <p:cNvSpPr>
                  <a:spLocks noChangeArrowheads="1"/>
                </p:cNvSpPr>
                <p:nvPr/>
              </p:nvSpPr>
              <p:spPr bwMode="auto">
                <a:xfrm>
                  <a:off x="2339752" y="1628800"/>
                  <a:ext cx="1080120" cy="144016"/>
                </a:xfrm>
                <a:prstGeom prst="flowChartProcess">
                  <a:avLst/>
                </a:prstGeom>
                <a:solidFill>
                  <a:srgbClr val="00B8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9" name="CaixaDeTexto 108"/>
              <p:cNvSpPr txBox="1"/>
              <p:nvPr/>
            </p:nvSpPr>
            <p:spPr>
              <a:xfrm>
                <a:off x="1329926" y="188640"/>
                <a:ext cx="1072703" cy="4665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1050" dirty="0" err="1"/>
                  <a:t>eSUS</a:t>
                </a:r>
                <a:r>
                  <a:rPr lang="pt-BR" sz="1050" dirty="0"/>
                  <a:t> AB</a:t>
                </a:r>
              </a:p>
            </p:txBody>
          </p:sp>
        </p:grpSp>
        <p:grpSp>
          <p:nvGrpSpPr>
            <p:cNvPr id="22561" name="Grupo 114"/>
            <p:cNvGrpSpPr>
              <a:grpSpLocks/>
            </p:cNvGrpSpPr>
            <p:nvPr/>
          </p:nvGrpSpPr>
          <p:grpSpPr bwMode="auto">
            <a:xfrm>
              <a:off x="3563938" y="2954338"/>
              <a:ext cx="792162" cy="792162"/>
              <a:chOff x="1835696" y="908720"/>
              <a:chExt cx="792088" cy="792088"/>
            </a:xfrm>
          </p:grpSpPr>
          <p:sp>
            <p:nvSpPr>
              <p:cNvPr id="116" name="Fluxograma: Conector 115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CC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36" name="CaixaDeTexto 145"/>
              <p:cNvSpPr txBox="1">
                <a:spLocks noChangeArrowheads="1"/>
              </p:cNvSpPr>
              <p:nvPr/>
            </p:nvSpPr>
            <p:spPr bwMode="auto">
              <a:xfrm>
                <a:off x="2074772" y="1196752"/>
                <a:ext cx="37382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ES</a:t>
                </a:r>
              </a:p>
            </p:txBody>
          </p:sp>
        </p:grpSp>
        <p:grpSp>
          <p:nvGrpSpPr>
            <p:cNvPr id="22562" name="Grupo 117"/>
            <p:cNvGrpSpPr>
              <a:grpSpLocks/>
            </p:cNvGrpSpPr>
            <p:nvPr/>
          </p:nvGrpSpPr>
          <p:grpSpPr bwMode="auto">
            <a:xfrm>
              <a:off x="4489450" y="2976563"/>
              <a:ext cx="803275" cy="792162"/>
              <a:chOff x="1825816" y="908720"/>
              <a:chExt cx="801968" cy="792088"/>
            </a:xfrm>
          </p:grpSpPr>
          <p:sp>
            <p:nvSpPr>
              <p:cNvPr id="119" name="Fluxograma: Conector 118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CC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32" name="CaixaDeTexto 149"/>
              <p:cNvSpPr txBox="1">
                <a:spLocks noChangeArrowheads="1"/>
              </p:cNvSpPr>
              <p:nvPr/>
            </p:nvSpPr>
            <p:spPr bwMode="auto">
              <a:xfrm>
                <a:off x="1825816" y="1196752"/>
                <a:ext cx="78899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Producao</a:t>
                </a:r>
              </a:p>
            </p:txBody>
          </p:sp>
        </p:grpSp>
        <p:grpSp>
          <p:nvGrpSpPr>
            <p:cNvPr id="22563" name="Grupo 120"/>
            <p:cNvGrpSpPr>
              <a:grpSpLocks/>
            </p:cNvGrpSpPr>
            <p:nvPr/>
          </p:nvGrpSpPr>
          <p:grpSpPr bwMode="auto">
            <a:xfrm>
              <a:off x="5448300" y="2951163"/>
              <a:ext cx="792163" cy="792162"/>
              <a:chOff x="1835696" y="908720"/>
              <a:chExt cx="792088" cy="792088"/>
            </a:xfrm>
          </p:grpSpPr>
          <p:sp>
            <p:nvSpPr>
              <p:cNvPr id="122" name="Fluxograma: Conector 121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CC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628" name="CaixaDeTexto 154"/>
              <p:cNvSpPr txBox="1">
                <a:spLocks noChangeArrowheads="1"/>
              </p:cNvSpPr>
              <p:nvPr/>
            </p:nvSpPr>
            <p:spPr bwMode="auto">
              <a:xfrm>
                <a:off x="1844935" y="1196752"/>
                <a:ext cx="77296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pt-BR" sz="1100">
                    <a:latin typeface="Eurostile" pitchFamily="34" charset="0"/>
                  </a:rPr>
                  <a:t>Farmácia</a:t>
                </a:r>
              </a:p>
            </p:txBody>
          </p:sp>
        </p:grpSp>
        <p:grpSp>
          <p:nvGrpSpPr>
            <p:cNvPr id="22564" name="Grupo 123"/>
            <p:cNvGrpSpPr>
              <a:grpSpLocks/>
            </p:cNvGrpSpPr>
            <p:nvPr/>
          </p:nvGrpSpPr>
          <p:grpSpPr bwMode="auto">
            <a:xfrm>
              <a:off x="4067175" y="4292600"/>
              <a:ext cx="2592388" cy="863600"/>
              <a:chOff x="1331640" y="3861048"/>
              <a:chExt cx="2592288" cy="864096"/>
            </a:xfrm>
          </p:grpSpPr>
          <p:grpSp>
            <p:nvGrpSpPr>
              <p:cNvPr id="22585" name="Grupo 157"/>
              <p:cNvGrpSpPr>
                <a:grpSpLocks/>
              </p:cNvGrpSpPr>
              <p:nvPr/>
            </p:nvGrpSpPr>
            <p:grpSpPr bwMode="auto">
              <a:xfrm>
                <a:off x="1691680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147" name="Fluxograma: Conector 146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24" name="CaixaDeTexto 191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86" name="Grupo 158"/>
              <p:cNvGrpSpPr>
                <a:grpSpLocks/>
              </p:cNvGrpSpPr>
              <p:nvPr/>
            </p:nvGrpSpPr>
            <p:grpSpPr bwMode="auto">
              <a:xfrm>
                <a:off x="1331640" y="3861048"/>
                <a:ext cx="360040" cy="360040"/>
                <a:chOff x="1835696" y="908720"/>
                <a:chExt cx="792088" cy="792088"/>
              </a:xfrm>
            </p:grpSpPr>
            <p:sp>
              <p:nvSpPr>
                <p:cNvPr id="145" name="Fluxograma: Conector 144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20" name="CaixaDeTexto 189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87" name="Grupo 160"/>
              <p:cNvGrpSpPr>
                <a:grpSpLocks/>
              </p:cNvGrpSpPr>
              <p:nvPr/>
            </p:nvGrpSpPr>
            <p:grpSpPr bwMode="auto">
              <a:xfrm>
                <a:off x="1907704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143" name="Fluxograma: Conector 142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16" name="CaixaDeTexto 187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88" name="Grupo 162"/>
              <p:cNvGrpSpPr>
                <a:grpSpLocks/>
              </p:cNvGrpSpPr>
              <p:nvPr/>
            </p:nvGrpSpPr>
            <p:grpSpPr bwMode="auto">
              <a:xfrm>
                <a:off x="2195736" y="4293096"/>
                <a:ext cx="360040" cy="360040"/>
                <a:chOff x="1835696" y="908720"/>
                <a:chExt cx="792088" cy="792088"/>
              </a:xfrm>
            </p:grpSpPr>
            <p:sp>
              <p:nvSpPr>
                <p:cNvPr id="141" name="Fluxograma: Conector 140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12" name="CaixaDeTexto 185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89" name="Grupo 163"/>
              <p:cNvGrpSpPr>
                <a:grpSpLocks/>
              </p:cNvGrpSpPr>
              <p:nvPr/>
            </p:nvGrpSpPr>
            <p:grpSpPr bwMode="auto">
              <a:xfrm>
                <a:off x="2483768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139" name="Fluxograma: Conector 138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08" name="CaixaDeTexto 183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90" name="Grupo 164"/>
              <p:cNvGrpSpPr>
                <a:grpSpLocks/>
              </p:cNvGrpSpPr>
              <p:nvPr/>
            </p:nvGrpSpPr>
            <p:grpSpPr bwMode="auto">
              <a:xfrm>
                <a:off x="2699792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137" name="Fluxograma: Conector 136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04" name="CaixaDeTexto 181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91" name="Grupo 168"/>
              <p:cNvGrpSpPr>
                <a:grpSpLocks/>
              </p:cNvGrpSpPr>
              <p:nvPr/>
            </p:nvGrpSpPr>
            <p:grpSpPr bwMode="auto">
              <a:xfrm>
                <a:off x="3059832" y="3933056"/>
                <a:ext cx="360040" cy="360040"/>
                <a:chOff x="1835696" y="908720"/>
                <a:chExt cx="792088" cy="792088"/>
              </a:xfrm>
            </p:grpSpPr>
            <p:sp>
              <p:nvSpPr>
                <p:cNvPr id="135" name="Fluxograma: Conector 134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600" name="CaixaDeTexto 179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  <p:grpSp>
            <p:nvGrpSpPr>
              <p:cNvPr id="22592" name="Grupo 175"/>
              <p:cNvGrpSpPr>
                <a:grpSpLocks/>
              </p:cNvGrpSpPr>
              <p:nvPr/>
            </p:nvGrpSpPr>
            <p:grpSpPr bwMode="auto">
              <a:xfrm>
                <a:off x="3563888" y="4365104"/>
                <a:ext cx="360040" cy="360040"/>
                <a:chOff x="1835696" y="908720"/>
                <a:chExt cx="792088" cy="792088"/>
              </a:xfrm>
            </p:grpSpPr>
            <p:sp>
              <p:nvSpPr>
                <p:cNvPr id="133" name="Fluxograma: Conector 132"/>
                <p:cNvSpPr/>
                <p:nvPr/>
              </p:nvSpPr>
              <p:spPr bwMode="auto">
                <a:xfrm>
                  <a:off x="1835696" y="908720"/>
                  <a:ext cx="792088" cy="792088"/>
                </a:xfrm>
                <a:prstGeom prst="flowChartConnector">
                  <a:avLst/>
                </a:prstGeom>
                <a:solidFill>
                  <a:srgbClr val="FFCC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/>
                <a:lstStyle/>
                <a:p>
                  <a:pPr>
                    <a:buFont typeface="Times New Roman" pitchFamily="16" charset="0"/>
                    <a:buNone/>
                    <a:defRPr/>
                  </a:pPr>
                  <a:endParaRPr lang="pt-BR">
                    <a:latin typeface="Times New Roman" pitchFamily="16" charset="0"/>
                    <a:ea typeface="ＭＳ Ｐゴシック" charset="-128"/>
                  </a:endParaRPr>
                </a:p>
              </p:txBody>
            </p:sp>
            <p:sp>
              <p:nvSpPr>
                <p:cNvPr id="22596" name="CaixaDeTexto 177"/>
                <p:cNvSpPr txBox="1">
                  <a:spLocks noChangeArrowheads="1"/>
                </p:cNvSpPr>
                <p:nvPr/>
              </p:nvSpPr>
              <p:spPr bwMode="auto">
                <a:xfrm>
                  <a:off x="1835696" y="1196752"/>
                  <a:ext cx="1847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pt-BR" sz="1100">
                    <a:latin typeface="Eurostile" pitchFamily="34" charset="0"/>
                  </a:endParaRPr>
                </a:p>
              </p:txBody>
            </p:sp>
          </p:grpSp>
        </p:grpSp>
        <p:grpSp>
          <p:nvGrpSpPr>
            <p:cNvPr id="22565" name="Grupo 192"/>
            <p:cNvGrpSpPr>
              <a:grpSpLocks/>
            </p:cNvGrpSpPr>
            <p:nvPr/>
          </p:nvGrpSpPr>
          <p:grpSpPr bwMode="auto">
            <a:xfrm>
              <a:off x="7507288" y="4856163"/>
              <a:ext cx="360362" cy="360362"/>
              <a:chOff x="1835696" y="908720"/>
              <a:chExt cx="792088" cy="792088"/>
            </a:xfrm>
          </p:grpSpPr>
          <p:sp>
            <p:nvSpPr>
              <p:cNvPr id="150" name="Fluxograma: Conector 149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584" name="CaixaDeTexto 194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grpSp>
          <p:nvGrpSpPr>
            <p:cNvPr id="22566" name="Grupo 195"/>
            <p:cNvGrpSpPr>
              <a:grpSpLocks/>
            </p:cNvGrpSpPr>
            <p:nvPr/>
          </p:nvGrpSpPr>
          <p:grpSpPr bwMode="auto">
            <a:xfrm>
              <a:off x="7740650" y="4365625"/>
              <a:ext cx="360363" cy="358775"/>
              <a:chOff x="1835696" y="908720"/>
              <a:chExt cx="792088" cy="792088"/>
            </a:xfrm>
          </p:grpSpPr>
          <p:sp>
            <p:nvSpPr>
              <p:cNvPr id="153" name="Fluxograma: Conector 152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580" name="CaixaDeTexto 197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grpSp>
          <p:nvGrpSpPr>
            <p:cNvPr id="22567" name="Grupo 198"/>
            <p:cNvGrpSpPr>
              <a:grpSpLocks/>
            </p:cNvGrpSpPr>
            <p:nvPr/>
          </p:nvGrpSpPr>
          <p:grpSpPr bwMode="auto">
            <a:xfrm>
              <a:off x="7956550" y="4868863"/>
              <a:ext cx="360363" cy="360362"/>
              <a:chOff x="1835696" y="908720"/>
              <a:chExt cx="792088" cy="792088"/>
            </a:xfrm>
          </p:grpSpPr>
          <p:sp>
            <p:nvSpPr>
              <p:cNvPr id="156" name="Fluxograma: Conector 155"/>
              <p:cNvSpPr/>
              <p:nvPr/>
            </p:nvSpPr>
            <p:spPr bwMode="auto">
              <a:xfrm>
                <a:off x="1835696" y="908720"/>
                <a:ext cx="792088" cy="792088"/>
              </a:xfrm>
              <a:prstGeom prst="flowChartConnector">
                <a:avLst/>
              </a:pr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ＭＳ Ｐゴシック" charset="-128"/>
                </a:endParaRPr>
              </a:p>
            </p:txBody>
          </p:sp>
          <p:sp>
            <p:nvSpPr>
              <p:cNvPr id="22576" name="CaixaDeTexto 200"/>
              <p:cNvSpPr txBox="1">
                <a:spLocks noChangeArrowheads="1"/>
              </p:cNvSpPr>
              <p:nvPr/>
            </p:nvSpPr>
            <p:spPr bwMode="auto">
              <a:xfrm>
                <a:off x="1835696" y="1196752"/>
                <a:ext cx="184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pt-BR" sz="1100">
                  <a:latin typeface="Eurostile" pitchFamily="34" charset="0"/>
                </a:endParaRPr>
              </a:p>
            </p:txBody>
          </p:sp>
        </p:grpSp>
        <p:sp>
          <p:nvSpPr>
            <p:cNvPr id="22568" name="Seta para cima e para baixo 157"/>
            <p:cNvSpPr>
              <a:spLocks noChangeArrowheads="1"/>
            </p:cNvSpPr>
            <p:nvPr/>
          </p:nvSpPr>
          <p:spPr bwMode="auto">
            <a:xfrm>
              <a:off x="3205163" y="2306621"/>
              <a:ext cx="360362" cy="431800"/>
            </a:xfrm>
            <a:prstGeom prst="upDownArrow">
              <a:avLst>
                <a:gd name="adj1" fmla="val 50000"/>
                <a:gd name="adj2" fmla="val 49927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9" name="Seta para cima e para baixo 158"/>
            <p:cNvSpPr>
              <a:spLocks noChangeArrowheads="1"/>
            </p:cNvSpPr>
            <p:nvPr/>
          </p:nvSpPr>
          <p:spPr bwMode="auto">
            <a:xfrm>
              <a:off x="4373563" y="2276459"/>
              <a:ext cx="360362" cy="431800"/>
            </a:xfrm>
            <a:prstGeom prst="upDownArrow">
              <a:avLst>
                <a:gd name="adj1" fmla="val 50000"/>
                <a:gd name="adj2" fmla="val 49927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0" name="Seta para cima e para baixo 159"/>
            <p:cNvSpPr>
              <a:spLocks noChangeArrowheads="1"/>
            </p:cNvSpPr>
            <p:nvPr/>
          </p:nvSpPr>
          <p:spPr bwMode="auto">
            <a:xfrm>
              <a:off x="5627688" y="2301867"/>
              <a:ext cx="360362" cy="433388"/>
            </a:xfrm>
            <a:prstGeom prst="upDownArrow">
              <a:avLst>
                <a:gd name="adj1" fmla="val 50000"/>
                <a:gd name="adj2" fmla="val 5011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1" name="Seta para cima e para baixo 160"/>
            <p:cNvSpPr>
              <a:spLocks noChangeArrowheads="1"/>
            </p:cNvSpPr>
            <p:nvPr/>
          </p:nvSpPr>
          <p:spPr bwMode="auto">
            <a:xfrm>
              <a:off x="7091363" y="2292350"/>
              <a:ext cx="360362" cy="431800"/>
            </a:xfrm>
            <a:prstGeom prst="upDownArrow">
              <a:avLst>
                <a:gd name="adj1" fmla="val 50000"/>
                <a:gd name="adj2" fmla="val 49927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2" name="CaixaDeTexto 34"/>
            <p:cNvSpPr txBox="1">
              <a:spLocks noChangeArrowheads="1"/>
            </p:cNvSpPr>
            <p:nvPr/>
          </p:nvSpPr>
          <p:spPr bwMode="auto">
            <a:xfrm>
              <a:off x="1427190" y="4168999"/>
              <a:ext cx="1236663" cy="48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sz="1200"/>
                <a:t>Serviços Utilitários</a:t>
              </a:r>
            </a:p>
          </p:txBody>
        </p:sp>
      </p:grpSp>
      <p:pic>
        <p:nvPicPr>
          <p:cNvPr id="18653" name="Picture 2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700D"/>
              </a:clrFrom>
              <a:clrTo>
                <a:srgbClr val="EA70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8088" y="2398713"/>
            <a:ext cx="7881937" cy="2454275"/>
          </a:xfrm>
          <a:prstGeom prst="rect">
            <a:avLst/>
          </a:prstGeom>
          <a:solidFill>
            <a:schemeClr val="accent6">
              <a:alpha val="17000"/>
            </a:schemeClr>
          </a:solidFill>
          <a:ln>
            <a:noFill/>
          </a:ln>
          <a:effectLst/>
        </p:spPr>
      </p:pic>
      <p:sp>
        <p:nvSpPr>
          <p:cNvPr id="22533" name="CaixaDeTexto 14"/>
          <p:cNvSpPr txBox="1">
            <a:spLocks noChangeArrowheads="1"/>
          </p:cNvSpPr>
          <p:nvPr/>
        </p:nvSpPr>
        <p:spPr bwMode="auto">
          <a:xfrm>
            <a:off x="79375" y="1357313"/>
            <a:ext cx="132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dirty="0" err="1" smtClean="0"/>
              <a:t>APIs</a:t>
            </a:r>
            <a:endParaRPr lang="pt-BR" sz="1600" dirty="0"/>
          </a:p>
        </p:txBody>
      </p:sp>
      <p:sp>
        <p:nvSpPr>
          <p:cNvPr id="22534" name="CaixaDeTexto 14"/>
          <p:cNvSpPr txBox="1">
            <a:spLocks noChangeArrowheads="1"/>
          </p:cNvSpPr>
          <p:nvPr/>
        </p:nvSpPr>
        <p:spPr bwMode="auto">
          <a:xfrm>
            <a:off x="-109210" y="5166375"/>
            <a:ext cx="132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Registries Data </a:t>
            </a:r>
            <a:r>
              <a:rPr lang="pt-BR" sz="1600" dirty="0" err="1" smtClean="0"/>
              <a:t>and</a:t>
            </a:r>
            <a:r>
              <a:rPr lang="pt-BR" sz="1600" dirty="0" smtClean="0"/>
              <a:t> Services</a:t>
            </a:r>
          </a:p>
        </p:txBody>
      </p:sp>
      <p:sp>
        <p:nvSpPr>
          <p:cNvPr id="22535" name="CaixaDeTexto 14"/>
          <p:cNvSpPr txBox="1">
            <a:spLocks noChangeArrowheads="1"/>
          </p:cNvSpPr>
          <p:nvPr/>
        </p:nvSpPr>
        <p:spPr bwMode="auto">
          <a:xfrm>
            <a:off x="0" y="3389313"/>
            <a:ext cx="132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dirty="0" smtClean="0"/>
              <a:t>Health Services</a:t>
            </a:r>
          </a:p>
          <a:p>
            <a:pPr eaLnBrk="1" hangingPunct="1"/>
            <a:r>
              <a:rPr lang="pt-BR" sz="1600" dirty="0" smtClean="0"/>
              <a:t>Bus</a:t>
            </a:r>
            <a:endParaRPr lang="pt-BR" sz="1600" dirty="0"/>
          </a:p>
        </p:txBody>
      </p:sp>
      <p:sp>
        <p:nvSpPr>
          <p:cNvPr id="22536" name="Seta para cima e para baixo 96"/>
          <p:cNvSpPr>
            <a:spLocks noChangeArrowheads="1"/>
          </p:cNvSpPr>
          <p:nvPr/>
        </p:nvSpPr>
        <p:spPr bwMode="auto">
          <a:xfrm>
            <a:off x="1773238" y="4784725"/>
            <a:ext cx="384175" cy="411163"/>
          </a:xfrm>
          <a:prstGeom prst="upDownArrow">
            <a:avLst>
              <a:gd name="adj1" fmla="val 50000"/>
              <a:gd name="adj2" fmla="val 499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7" name="Seta para cima e para baixo 96"/>
          <p:cNvSpPr>
            <a:spLocks noChangeArrowheads="1"/>
          </p:cNvSpPr>
          <p:nvPr/>
        </p:nvSpPr>
        <p:spPr bwMode="auto">
          <a:xfrm>
            <a:off x="3738563" y="4784725"/>
            <a:ext cx="384175" cy="411163"/>
          </a:xfrm>
          <a:prstGeom prst="upDownArrow">
            <a:avLst>
              <a:gd name="adj1" fmla="val 50000"/>
              <a:gd name="adj2" fmla="val 499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8" name="Seta para cima e para baixo 96"/>
          <p:cNvSpPr>
            <a:spLocks noChangeArrowheads="1"/>
          </p:cNvSpPr>
          <p:nvPr/>
        </p:nvSpPr>
        <p:spPr bwMode="auto">
          <a:xfrm>
            <a:off x="5927725" y="4827588"/>
            <a:ext cx="384175" cy="412750"/>
          </a:xfrm>
          <a:prstGeom prst="upDownArrow">
            <a:avLst>
              <a:gd name="adj1" fmla="val 50000"/>
              <a:gd name="adj2" fmla="val 5015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9" name="Seta para cima e para baixo 96"/>
          <p:cNvSpPr>
            <a:spLocks noChangeArrowheads="1"/>
          </p:cNvSpPr>
          <p:nvPr/>
        </p:nvSpPr>
        <p:spPr bwMode="auto">
          <a:xfrm>
            <a:off x="7808913" y="4852988"/>
            <a:ext cx="384175" cy="412750"/>
          </a:xfrm>
          <a:prstGeom prst="upDownArrow">
            <a:avLst>
              <a:gd name="adj1" fmla="val 50000"/>
              <a:gd name="adj2" fmla="val 5015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102" y="220578"/>
            <a:ext cx="378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Overview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of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the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architecture</a:t>
            </a:r>
            <a:endParaRPr lang="pt-BR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02" y="980728"/>
            <a:ext cx="8609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EHR</a:t>
            </a:r>
            <a:r>
              <a:rPr lang="pt-BR" sz="2000" dirty="0" smtClean="0"/>
              <a:t> </a:t>
            </a:r>
            <a:r>
              <a:rPr lang="pt-BR" sz="2000" dirty="0" err="1" smtClean="0"/>
              <a:t>architecture</a:t>
            </a:r>
            <a:r>
              <a:rPr lang="pt-BR" sz="2000" dirty="0" smtClean="0"/>
              <a:t> </a:t>
            </a:r>
            <a:r>
              <a:rPr lang="pt-BR" sz="2000" dirty="0" err="1" smtClean="0"/>
              <a:t>is</a:t>
            </a:r>
            <a:r>
              <a:rPr lang="pt-BR" sz="2000" dirty="0" smtClean="0"/>
              <a:t> </a:t>
            </a:r>
            <a:r>
              <a:rPr lang="pt-BR" sz="2000" dirty="0" err="1" smtClean="0"/>
              <a:t>divided</a:t>
            </a:r>
            <a:r>
              <a:rPr lang="pt-BR" sz="2000" dirty="0" smtClean="0"/>
              <a:t> in four </a:t>
            </a:r>
            <a:r>
              <a:rPr lang="pt-BR" sz="2000" dirty="0" err="1" smtClean="0"/>
              <a:t>main</a:t>
            </a:r>
            <a:r>
              <a:rPr lang="pt-BR" sz="2000" dirty="0" smtClean="0"/>
              <a:t> </a:t>
            </a:r>
            <a:r>
              <a:rPr lang="pt-BR" sz="2000" dirty="0" err="1" smtClean="0"/>
              <a:t>building</a:t>
            </a:r>
            <a:r>
              <a:rPr lang="pt-BR" sz="2000" dirty="0" smtClean="0"/>
              <a:t> </a:t>
            </a:r>
            <a:r>
              <a:rPr lang="pt-BR" sz="2000" dirty="0" err="1" smtClean="0"/>
              <a:t>blocks</a:t>
            </a:r>
            <a:r>
              <a:rPr lang="pt-BR" sz="2000" dirty="0" smtClean="0"/>
              <a:t>:</a:t>
            </a:r>
            <a:endParaRPr lang="pt-BR" sz="2000" dirty="0" smtClean="0"/>
          </a:p>
          <a:p>
            <a:endParaRPr lang="pt-PT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b="1" i="1" dirty="0"/>
              <a:t>Software</a:t>
            </a:r>
            <a:r>
              <a:rPr lang="pt-BR" sz="2000" b="1" dirty="0"/>
              <a:t>:</a:t>
            </a:r>
            <a:r>
              <a:rPr lang="pt-BR" sz="2000" dirty="0"/>
              <a:t> corresponde aos sistemas existentes ou a desenvolver que vão alimentar e consumir dados do RES e outros serviços</a:t>
            </a:r>
            <a:r>
              <a:rPr lang="pt-BR" sz="2000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b="1" dirty="0" smtClean="0"/>
              <a:t>Services</a:t>
            </a:r>
            <a:r>
              <a:rPr lang="pt-BR" sz="2000" dirty="0" smtClean="0"/>
              <a:t>:  Health </a:t>
            </a:r>
            <a:r>
              <a:rPr lang="pt-BR" sz="2000" dirty="0" err="1" smtClean="0"/>
              <a:t>service</a:t>
            </a:r>
            <a:r>
              <a:rPr lang="pt-BR" sz="2000" dirty="0" smtClean="0"/>
              <a:t> bus </a:t>
            </a:r>
            <a:r>
              <a:rPr lang="pt-BR" sz="2000" dirty="0" err="1" smtClean="0"/>
              <a:t>comprising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m</a:t>
            </a:r>
            <a:r>
              <a:rPr lang="pt-BR" sz="2000" dirty="0" smtClean="0"/>
              <a:t>iddleware </a:t>
            </a:r>
            <a:r>
              <a:rPr lang="pt-BR" sz="2000" dirty="0" err="1" smtClean="0"/>
              <a:t>and</a:t>
            </a:r>
            <a:r>
              <a:rPr lang="pt-BR" sz="2000" dirty="0" smtClean="0"/>
              <a:t> RBAC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security</a:t>
            </a:r>
            <a:r>
              <a:rPr lang="pt-BR" sz="2000" dirty="0" smtClean="0"/>
              <a:t> </a:t>
            </a:r>
            <a:r>
              <a:rPr lang="pt-BR" sz="2000" dirty="0" err="1" smtClean="0"/>
              <a:t>services</a:t>
            </a:r>
            <a:r>
              <a:rPr lang="pt-BR" sz="2000" dirty="0" smtClean="0"/>
              <a:t> </a:t>
            </a:r>
            <a:r>
              <a:rPr lang="pt-BR" sz="2000" dirty="0" err="1" smtClean="0"/>
              <a:t>to</a:t>
            </a:r>
            <a:r>
              <a:rPr lang="pt-BR" sz="2000" dirty="0" smtClean="0"/>
              <a:t> </a:t>
            </a:r>
            <a:r>
              <a:rPr lang="pt-BR" sz="2000" dirty="0" err="1" smtClean="0"/>
              <a:t>enable</a:t>
            </a:r>
            <a:r>
              <a:rPr lang="pt-BR" sz="2000" dirty="0" smtClean="0"/>
              <a:t> a safe </a:t>
            </a:r>
            <a:r>
              <a:rPr lang="pt-BR" sz="2000" dirty="0" err="1" smtClean="0"/>
              <a:t>comunication</a:t>
            </a:r>
            <a:r>
              <a:rPr lang="pt-BR" sz="2000" dirty="0" smtClean="0"/>
              <a:t> </a:t>
            </a:r>
            <a:r>
              <a:rPr lang="pt-BR" sz="2000" dirty="0" err="1" smtClean="0"/>
              <a:t>among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diverse</a:t>
            </a:r>
            <a:r>
              <a:rPr lang="pt-BR" sz="2000" dirty="0" smtClean="0"/>
              <a:t> </a:t>
            </a:r>
            <a:r>
              <a:rPr lang="pt-BR" sz="2000" dirty="0" err="1" smtClean="0"/>
              <a:t>clinical</a:t>
            </a:r>
            <a:r>
              <a:rPr lang="pt-BR" sz="2000" dirty="0" smtClean="0"/>
              <a:t> </a:t>
            </a:r>
            <a:r>
              <a:rPr lang="pt-BR" sz="2000" dirty="0" err="1" smtClean="0"/>
              <a:t>information</a:t>
            </a:r>
            <a:r>
              <a:rPr lang="pt-BR" sz="2000" dirty="0" smtClean="0"/>
              <a:t> </a:t>
            </a:r>
            <a:r>
              <a:rPr lang="pt-BR" sz="2000" dirty="0" err="1" smtClean="0"/>
              <a:t>services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 </a:t>
            </a:r>
            <a:r>
              <a:rPr lang="pt-BR" sz="2000" dirty="0" err="1" smtClean="0"/>
              <a:t>acccess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secondary</a:t>
            </a:r>
            <a:r>
              <a:rPr lang="pt-BR" sz="2000" dirty="0" smtClean="0"/>
              <a:t> </a:t>
            </a:r>
            <a:r>
              <a:rPr lang="pt-BR" sz="2000" dirty="0" err="1" smtClean="0"/>
              <a:t>to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EHR, </a:t>
            </a:r>
            <a:r>
              <a:rPr lang="pt-BR" sz="2000" dirty="0" err="1" smtClean="0"/>
              <a:t>according</a:t>
            </a:r>
            <a:r>
              <a:rPr lang="pt-BR" sz="2000" dirty="0" smtClean="0"/>
              <a:t> </a:t>
            </a:r>
            <a:r>
              <a:rPr lang="pt-BR" sz="2000" dirty="0" err="1" smtClean="0"/>
              <a:t>with</a:t>
            </a:r>
            <a:r>
              <a:rPr lang="pt-BR" sz="2000" dirty="0" smtClean="0"/>
              <a:t> </a:t>
            </a:r>
            <a:r>
              <a:rPr lang="pt-BR" sz="2000" dirty="0" err="1" smtClean="0"/>
              <a:t>security</a:t>
            </a:r>
            <a:r>
              <a:rPr lang="pt-BR" sz="2000" dirty="0" smtClean="0"/>
              <a:t> </a:t>
            </a:r>
            <a:r>
              <a:rPr lang="pt-BR" sz="2000" dirty="0" err="1" smtClean="0"/>
              <a:t>privacy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consentment</a:t>
            </a:r>
            <a:r>
              <a:rPr lang="pt-BR" sz="2000" dirty="0" smtClean="0"/>
              <a:t> policies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b="1" dirty="0" smtClean="0"/>
              <a:t>Registry Services:</a:t>
            </a:r>
            <a:r>
              <a:rPr lang="pt-BR" sz="2000" dirty="0" smtClean="0"/>
              <a:t>  Person, Health Professional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Healthcare</a:t>
            </a:r>
            <a:r>
              <a:rPr lang="pt-BR" sz="2000" dirty="0" smtClean="0"/>
              <a:t> </a:t>
            </a:r>
            <a:r>
              <a:rPr lang="pt-BR" sz="2000" dirty="0" err="1" smtClean="0"/>
              <a:t>providers</a:t>
            </a:r>
            <a:r>
              <a:rPr lang="pt-BR" sz="2000" dirty="0" smtClean="0"/>
              <a:t> registries. </a:t>
            </a:r>
            <a:r>
              <a:rPr lang="pt-BR" sz="2000" dirty="0" err="1" smtClean="0"/>
              <a:t>Used</a:t>
            </a:r>
            <a:r>
              <a:rPr lang="pt-BR" sz="2000" dirty="0" smtClean="0"/>
              <a:t> in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middlware</a:t>
            </a:r>
            <a:r>
              <a:rPr lang="pt-BR" sz="2000" dirty="0" smtClean="0"/>
              <a:t> </a:t>
            </a:r>
            <a:r>
              <a:rPr lang="pt-BR" sz="2000" dirty="0" err="1" smtClean="0"/>
              <a:t>to</a:t>
            </a:r>
            <a:r>
              <a:rPr lang="pt-BR" sz="2000" dirty="0" smtClean="0"/>
              <a:t>  </a:t>
            </a:r>
            <a:r>
              <a:rPr lang="pt-BR" sz="2000" dirty="0" err="1" smtClean="0"/>
              <a:t>cross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locate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right</a:t>
            </a:r>
            <a:r>
              <a:rPr lang="pt-BR" sz="2000" dirty="0" smtClean="0"/>
              <a:t> </a:t>
            </a:r>
            <a:r>
              <a:rPr lang="pt-BR" sz="2000" dirty="0" err="1" smtClean="0"/>
              <a:t>patient</a:t>
            </a:r>
            <a:r>
              <a:rPr lang="pt-BR" sz="2000" dirty="0" smtClean="0"/>
              <a:t> </a:t>
            </a:r>
            <a:r>
              <a:rPr lang="pt-BR" sz="2000" dirty="0" err="1" smtClean="0"/>
              <a:t>information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2000" b="1" dirty="0" err="1" smtClean="0"/>
              <a:t>Repositories</a:t>
            </a:r>
            <a:r>
              <a:rPr lang="pt-BR" sz="20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800" b="1" dirty="0" err="1" smtClean="0"/>
              <a:t>Clinical</a:t>
            </a:r>
            <a:r>
              <a:rPr lang="pt-BR" sz="1800" b="1" dirty="0" smtClean="0"/>
              <a:t> Data </a:t>
            </a:r>
            <a:r>
              <a:rPr lang="pt-BR" sz="1800" b="1" dirty="0" err="1" smtClean="0"/>
              <a:t>Repository</a:t>
            </a:r>
            <a:r>
              <a:rPr lang="pt-BR" sz="1800" b="1" dirty="0" smtClean="0"/>
              <a:t> (EHR)</a:t>
            </a:r>
            <a:r>
              <a:rPr lang="pt-BR" sz="1800" b="1" dirty="0" smtClean="0"/>
              <a:t> </a:t>
            </a:r>
            <a:r>
              <a:rPr lang="pt-BR" sz="1800" b="1" dirty="0"/>
              <a:t>–</a:t>
            </a:r>
            <a:r>
              <a:rPr lang="pt-BR" sz="1800" dirty="0"/>
              <a:t> </a:t>
            </a:r>
            <a:r>
              <a:rPr lang="pt-BR" sz="1800" dirty="0" err="1" smtClean="0"/>
              <a:t>based</a:t>
            </a:r>
            <a:r>
              <a:rPr lang="pt-BR" sz="1800" dirty="0" smtClean="0"/>
              <a:t> </a:t>
            </a:r>
            <a:r>
              <a:rPr lang="pt-BR" sz="1800" dirty="0" err="1" smtClean="0"/>
              <a:t>on</a:t>
            </a:r>
            <a:r>
              <a:rPr lang="pt-BR" sz="1800" dirty="0" smtClean="0"/>
              <a:t> </a:t>
            </a:r>
            <a:r>
              <a:rPr lang="pt-BR" sz="1800" dirty="0" err="1" smtClean="0"/>
              <a:t>OpenEHR</a:t>
            </a:r>
            <a:endParaRPr lang="pt-BR" sz="1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800" b="1" dirty="0" err="1" smtClean="0"/>
              <a:t>Demografic</a:t>
            </a:r>
            <a:r>
              <a:rPr lang="pt-BR" sz="1800" b="1" dirty="0" smtClean="0"/>
              <a:t> EHR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800" b="1" dirty="0" smtClean="0"/>
              <a:t>XDS </a:t>
            </a:r>
            <a:r>
              <a:rPr lang="pt-BR" sz="1800" b="1" dirty="0"/>
              <a:t>–</a:t>
            </a:r>
            <a:r>
              <a:rPr lang="pt-BR" sz="1800" dirty="0"/>
              <a:t> </a:t>
            </a:r>
            <a:r>
              <a:rPr lang="pt-BR" sz="1800" dirty="0" smtClean="0"/>
              <a:t> </a:t>
            </a:r>
            <a:r>
              <a:rPr lang="pt-BR" sz="1800" dirty="0" err="1" smtClean="0"/>
              <a:t>Document</a:t>
            </a:r>
            <a:r>
              <a:rPr lang="pt-BR" sz="1800" dirty="0" smtClean="0"/>
              <a:t> </a:t>
            </a:r>
            <a:r>
              <a:rPr lang="pt-BR" sz="1800" dirty="0" err="1" smtClean="0"/>
              <a:t>Directory</a:t>
            </a:r>
            <a:r>
              <a:rPr lang="pt-BR" sz="1800" dirty="0" smtClean="0"/>
              <a:t>. </a:t>
            </a:r>
            <a:r>
              <a:rPr lang="pt-BR" sz="1800" dirty="0" err="1" smtClean="0"/>
              <a:t>Following</a:t>
            </a:r>
            <a:r>
              <a:rPr lang="pt-BR" sz="1800" dirty="0" smtClean="0"/>
              <a:t> </a:t>
            </a:r>
            <a:r>
              <a:rPr lang="pt-BR" sz="1800" dirty="0" err="1" smtClean="0"/>
              <a:t>the</a:t>
            </a:r>
            <a:r>
              <a:rPr lang="pt-BR" sz="1800" dirty="0" smtClean="0"/>
              <a:t> IHE profile. </a:t>
            </a:r>
            <a:r>
              <a:rPr lang="pt-BR" sz="1800" dirty="0"/>
              <a:t> </a:t>
            </a:r>
            <a:r>
              <a:rPr lang="pt-BR" sz="1800" dirty="0" smtClean="0"/>
              <a:t>CDA  R2 </a:t>
            </a:r>
            <a:r>
              <a:rPr lang="pt-BR" sz="1800" dirty="0" err="1" smtClean="0"/>
              <a:t>will</a:t>
            </a:r>
            <a:r>
              <a:rPr lang="pt-BR" sz="1800" dirty="0" smtClean="0"/>
              <a:t> </a:t>
            </a:r>
            <a:r>
              <a:rPr lang="pt-BR" sz="1800" dirty="0" err="1" smtClean="0"/>
              <a:t>be</a:t>
            </a:r>
            <a:r>
              <a:rPr lang="pt-BR" sz="1800" dirty="0" smtClean="0"/>
              <a:t> </a:t>
            </a:r>
            <a:r>
              <a:rPr lang="pt-BR" sz="1800" dirty="0" err="1" smtClean="0"/>
              <a:t>the</a:t>
            </a:r>
            <a:r>
              <a:rPr lang="pt-BR" sz="1800" dirty="0" smtClean="0"/>
              <a:t> </a:t>
            </a:r>
            <a:r>
              <a:rPr lang="pt-BR" sz="1800" dirty="0" err="1" smtClean="0"/>
              <a:t>exchange</a:t>
            </a:r>
            <a:r>
              <a:rPr lang="pt-BR" sz="1800" dirty="0" smtClean="0"/>
              <a:t> </a:t>
            </a:r>
            <a:r>
              <a:rPr lang="pt-BR" sz="1800" dirty="0" err="1" smtClean="0"/>
              <a:t>format</a:t>
            </a:r>
            <a:r>
              <a:rPr lang="pt-BR" sz="1800" dirty="0" smtClean="0"/>
              <a:t>.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8279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102" y="220578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Repositório clínico</a:t>
            </a:r>
            <a:endParaRPr lang="pt-BR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924811"/>
            <a:ext cx="4176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Problems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diagnoses 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Medications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Alergies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adverses </a:t>
            </a:r>
            <a:r>
              <a:rPr lang="pt-BR" sz="1600" dirty="0" err="1" smtClean="0"/>
              <a:t>reactions</a:t>
            </a:r>
            <a:r>
              <a:rPr lang="pt-BR" sz="1600" dirty="0" smtClean="0"/>
              <a:t>; 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Imunizations</a:t>
            </a:r>
            <a:r>
              <a:rPr lang="pt-BR" sz="1600" dirty="0" smtClean="0"/>
              <a:t>; 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Blood</a:t>
            </a:r>
            <a:r>
              <a:rPr lang="pt-BR" sz="1600" dirty="0" smtClean="0"/>
              <a:t> </a:t>
            </a:r>
            <a:r>
              <a:rPr lang="pt-BR" sz="1600" dirty="0" err="1" smtClean="0"/>
              <a:t>type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smtClean="0"/>
              <a:t>Vital </a:t>
            </a:r>
            <a:r>
              <a:rPr lang="pt-BR" sz="1600" dirty="0" err="1" smtClean="0"/>
              <a:t>signs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Biometric</a:t>
            </a:r>
            <a:r>
              <a:rPr lang="pt-BR" sz="1600" dirty="0" smtClean="0"/>
              <a:t> </a:t>
            </a:r>
            <a:r>
              <a:rPr lang="pt-BR" sz="1600" dirty="0" err="1" smtClean="0"/>
              <a:t>measures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Personal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/>
              <a:t> </a:t>
            </a:r>
            <a:r>
              <a:rPr lang="pt-BR" sz="1600" dirty="0" smtClean="0"/>
              <a:t>Family </a:t>
            </a:r>
            <a:r>
              <a:rPr lang="pt-BR" sz="1600" dirty="0" err="1" smtClean="0"/>
              <a:t>antecedents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Habits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Risk</a:t>
            </a:r>
            <a:r>
              <a:rPr lang="pt-BR" sz="1600" dirty="0" smtClean="0"/>
              <a:t>  </a:t>
            </a:r>
            <a:r>
              <a:rPr lang="pt-BR" sz="1600" dirty="0" err="1" smtClean="0"/>
              <a:t>Factors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smtClean="0"/>
              <a:t>Procedures;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Lab</a:t>
            </a:r>
            <a:r>
              <a:rPr lang="pt-BR" sz="1600" dirty="0" smtClean="0"/>
              <a:t> </a:t>
            </a:r>
            <a:r>
              <a:rPr lang="pt-BR" sz="1600" dirty="0" err="1" smtClean="0"/>
              <a:t>tests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Image</a:t>
            </a:r>
            <a:r>
              <a:rPr lang="pt-BR" sz="1600" dirty="0" smtClean="0"/>
              <a:t> </a:t>
            </a:r>
            <a:r>
              <a:rPr lang="pt-BR" sz="1600" dirty="0" err="1" smtClean="0"/>
              <a:t>tests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Patient</a:t>
            </a:r>
            <a:r>
              <a:rPr lang="pt-BR" sz="1600" dirty="0" smtClean="0"/>
              <a:t> </a:t>
            </a:r>
            <a:r>
              <a:rPr lang="pt-BR" sz="1600" dirty="0" err="1" smtClean="0"/>
              <a:t>education</a:t>
            </a:r>
            <a:r>
              <a:rPr lang="pt-BR" sz="1600" dirty="0" smtClean="0"/>
              <a:t>;</a:t>
            </a:r>
            <a:endParaRPr lang="pt-PT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: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Admission</a:t>
            </a:r>
            <a:r>
              <a:rPr lang="pt-BR" sz="1600" dirty="0" smtClean="0"/>
              <a:t> data;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Reason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Encounter</a:t>
            </a:r>
            <a:r>
              <a:rPr lang="pt-BR" sz="1600" dirty="0" smtClean="0"/>
              <a:t>;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Present</a:t>
            </a:r>
            <a:r>
              <a:rPr lang="pt-BR" sz="1600" dirty="0" smtClean="0"/>
              <a:t> </a:t>
            </a:r>
            <a:r>
              <a:rPr lang="pt-BR" sz="1600" dirty="0" err="1" smtClean="0"/>
              <a:t>disease</a:t>
            </a:r>
            <a:r>
              <a:rPr lang="pt-BR" sz="1600" dirty="0" smtClean="0"/>
              <a:t> </a:t>
            </a:r>
            <a:r>
              <a:rPr lang="pt-BR" sz="1600" dirty="0" err="1" smtClean="0"/>
              <a:t>story</a:t>
            </a:r>
            <a:r>
              <a:rPr lang="pt-BR" sz="1600" dirty="0" smtClean="0"/>
              <a:t>;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Main</a:t>
            </a:r>
            <a:r>
              <a:rPr lang="pt-BR" sz="1600" dirty="0" smtClean="0"/>
              <a:t> </a:t>
            </a:r>
            <a:r>
              <a:rPr lang="pt-BR" sz="1600" dirty="0" err="1" smtClean="0"/>
              <a:t>diagnosis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secondary</a:t>
            </a:r>
            <a:r>
              <a:rPr lang="pt-BR" sz="1600" dirty="0" smtClean="0"/>
              <a:t> diagnoses;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Discharge</a:t>
            </a:r>
            <a:r>
              <a:rPr lang="pt-BR" sz="1600" dirty="0" smtClean="0"/>
              <a:t> </a:t>
            </a:r>
            <a:r>
              <a:rPr lang="pt-BR" sz="1600" dirty="0" err="1" smtClean="0"/>
              <a:t>summary</a:t>
            </a:r>
            <a:r>
              <a:rPr lang="pt-BR" sz="1600" dirty="0" smtClean="0"/>
              <a:t>;</a:t>
            </a:r>
            <a:endParaRPr lang="pt-PT" sz="1600" dirty="0"/>
          </a:p>
          <a:p>
            <a:pPr marL="857250" lvl="1" indent="-400050">
              <a:buFont typeface="+mj-lt"/>
              <a:buAutoNum type="romanLcPeriod"/>
            </a:pPr>
            <a:r>
              <a:rPr lang="pt-BR" sz="1600" dirty="0" err="1" smtClean="0"/>
              <a:t>Episodes</a:t>
            </a:r>
            <a:r>
              <a:rPr lang="pt-BR" sz="1600" dirty="0" smtClean="0"/>
              <a:t> </a:t>
            </a:r>
            <a:r>
              <a:rPr lang="pt-BR" sz="1600" dirty="0"/>
              <a:t>– </a:t>
            </a:r>
            <a:r>
              <a:rPr lang="pt-BR" sz="1600" dirty="0" err="1" smtClean="0"/>
              <a:t>Clinical</a:t>
            </a:r>
            <a:r>
              <a:rPr lang="pt-BR" sz="1600" dirty="0" smtClean="0"/>
              <a:t> </a:t>
            </a:r>
            <a:r>
              <a:rPr lang="pt-BR" sz="1600" dirty="0" err="1" smtClean="0"/>
              <a:t>events</a:t>
            </a:r>
            <a:r>
              <a:rPr lang="pt-BR" sz="1600" dirty="0" smtClean="0"/>
              <a:t> </a:t>
            </a:r>
            <a:r>
              <a:rPr lang="pt-BR" sz="1600" dirty="0" err="1" smtClean="0"/>
              <a:t>summary</a:t>
            </a:r>
            <a:r>
              <a:rPr lang="pt-BR" sz="1600" dirty="0" smtClean="0"/>
              <a:t>.</a:t>
            </a:r>
            <a:endParaRPr lang="pt-PT" sz="1600" dirty="0"/>
          </a:p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E-</a:t>
            </a:r>
            <a:r>
              <a:rPr lang="pt-BR" sz="1600" dirty="0" err="1" smtClean="0"/>
              <a:t>referral</a:t>
            </a:r>
            <a:endParaRPr lang="pt-B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" y="1628800"/>
            <a:ext cx="4363468" cy="43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19212" y="3149182"/>
            <a:ext cx="1584636" cy="13288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Patient’s Clinical Information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13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102" y="220578"/>
            <a:ext cx="672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Example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Semantic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Framework 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–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Requested</a:t>
            </a:r>
            <a:r>
              <a:rPr lang="pt-BR" sz="2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rebuchet MS" pitchFamily="34" charset="0"/>
              </a:rPr>
              <a:t>medication</a:t>
            </a:r>
            <a:endParaRPr lang="pt-BR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268760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Requested medication encompasses:</a:t>
            </a:r>
            <a:endParaRPr lang="pt-PT" dirty="0" smtClean="0"/>
          </a:p>
          <a:p>
            <a:endParaRPr lang="pt-PT" dirty="0"/>
          </a:p>
          <a:p>
            <a:pPr marL="342900" indent="-342900">
              <a:buFont typeface="+mj-lt"/>
              <a:buAutoNum type="arabicPeriod"/>
            </a:pPr>
            <a:r>
              <a:rPr lang="pt-PT" dirty="0" smtClean="0"/>
              <a:t>Requested and </a:t>
            </a:r>
            <a:r>
              <a:rPr lang="pt-PT" b="1" dirty="0" smtClean="0"/>
              <a:t>administred</a:t>
            </a:r>
            <a:r>
              <a:rPr lang="pt-PT" dirty="0" smtClean="0"/>
              <a:t> medications during any clinical event:</a:t>
            </a:r>
            <a:endParaRPr lang="pt-PT" dirty="0" smtClean="0"/>
          </a:p>
          <a:p>
            <a:pPr marL="342900" indent="-342900">
              <a:buFont typeface="+mj-lt"/>
              <a:buAutoNum type="arabicPeriod"/>
            </a:pPr>
            <a:endParaRPr lang="pt-PT" dirty="0"/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/>
              <a:t>Prescripted </a:t>
            </a:r>
            <a:r>
              <a:rPr lang="pt-PT" dirty="0" smtClean="0"/>
              <a:t>medication</a:t>
            </a:r>
            <a:r>
              <a:rPr lang="pt-PT" dirty="0" smtClean="0"/>
              <a:t> to be taken after the clinical event.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Reference archetypes</a:t>
            </a:r>
            <a:r>
              <a:rPr lang="pt-PT" dirty="0" smtClean="0"/>
              <a:t>: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b="1" dirty="0" smtClean="0"/>
              <a:t>openEHR-EHR-INSTRUCTION.medication_order-ubr.v1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/>
              <a:t>openEHR-EHR-CLUSTER.chemical_description-ubr.v1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/>
              <a:t>openEHR-EHR-CLUSTER.medication_amount.v1</a:t>
            </a:r>
            <a:endParaRPr lang="pt-PT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/>
              <a:t>openEHR-EHR-CLUSTER.timing.v1</a:t>
            </a:r>
            <a:endParaRPr lang="pt-PT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/>
              <a:t>openEHR-EHR-CLUSTER.medication_admin.v1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Arquétipo </a:t>
            </a:r>
            <a:r>
              <a:rPr lang="pt-PT" dirty="0"/>
              <a:t>de referência: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openEHR-EHR-INSTRUCTION.medication_order.v1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/>
              <a:t>openEHR-EHR-CLUSTER.chemical_description.v1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73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ATIS">
  <a:themeElements>
    <a:clrScheme name="Custom 3">
      <a:dk1>
        <a:srgbClr val="000000"/>
      </a:dk1>
      <a:lt1>
        <a:srgbClr val="FFFFFF"/>
      </a:lt1>
      <a:dk2>
        <a:srgbClr val="BFBFBF"/>
      </a:dk2>
      <a:lt2>
        <a:srgbClr val="E5E5E5"/>
      </a:lt2>
      <a:accent1>
        <a:srgbClr val="3DD78B"/>
      </a:accent1>
      <a:accent2>
        <a:srgbClr val="FFE599"/>
      </a:accent2>
      <a:accent3>
        <a:srgbClr val="5DD3FF"/>
      </a:accent3>
      <a:accent4>
        <a:srgbClr val="BFBFBF"/>
      </a:accent4>
      <a:accent5>
        <a:srgbClr val="FFC000"/>
      </a:accent5>
      <a:accent6>
        <a:srgbClr val="FFFF00"/>
      </a:accent6>
      <a:hlink>
        <a:srgbClr val="000000"/>
      </a:hlink>
      <a:folHlink>
        <a:srgbClr val="7F7F7F"/>
      </a:folHlink>
    </a:clrScheme>
    <a:fontScheme name="VIDAT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DAT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AT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ATI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ld Office Theme">
  <a:themeElements>
    <a:clrScheme name="Assis Moura eHealth">
      <a:dk1>
        <a:srgbClr val="002060"/>
      </a:dk1>
      <a:lt1>
        <a:sysClr val="window" lastClr="FFFFFF"/>
      </a:lt1>
      <a:dk2>
        <a:srgbClr val="676A55"/>
      </a:dk2>
      <a:lt2>
        <a:srgbClr val="EAEBDE"/>
      </a:lt2>
      <a:accent1>
        <a:srgbClr val="AF3838"/>
      </a:accent1>
      <a:accent2>
        <a:srgbClr val="FFFF00"/>
      </a:accent2>
      <a:accent3>
        <a:srgbClr val="FFC000"/>
      </a:accent3>
      <a:accent4>
        <a:srgbClr val="66FFFF"/>
      </a:accent4>
      <a:accent5>
        <a:srgbClr val="002060"/>
      </a:accent5>
      <a:accent6>
        <a:srgbClr val="BCBF9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Settings\lincoln\Dados de aplicativos\Microsoft\Modelos\VIDATIS.pot</Template>
  <TotalTime>171</TotalTime>
  <Words>921</Words>
  <Application>Microsoft Office PowerPoint</Application>
  <PresentationFormat>Apresentação na tela (4:3)</PresentationFormat>
  <Paragraphs>197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VIDATIS</vt:lpstr>
      <vt:lpstr>Old Office Theme</vt:lpstr>
      <vt:lpstr>   RES-SUS (Brazil EHR) National E-Health Architecture Jussara Rötzsch, MD, MSc Director Of OpenEHR Foundation      </vt:lpstr>
      <vt:lpstr>A Bit of History</vt:lpstr>
      <vt:lpstr>An Architecture for eHealth</vt:lpstr>
      <vt:lpstr>Main Goals of an Architecture</vt:lpstr>
      <vt:lpstr>Background for the Brazilian Case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Thank you!   Jussara M p Rötzsch, MD, MSc Director openEHR Foundation www.openehr.org – jussara.macedo@openehrfoundation.org +55 21  9611 7403</vt:lpstr>
    </vt:vector>
  </TitlesOfParts>
  <Company>Atech - Técnologias Critícas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Missão</dc:title>
  <dc:creator>lincoln</dc:creator>
  <cp:lastModifiedBy>jussara</cp:lastModifiedBy>
  <cp:revision>445</cp:revision>
  <cp:lastPrinted>2011-08-23T10:24:05Z</cp:lastPrinted>
  <dcterms:created xsi:type="dcterms:W3CDTF">2003-11-16T17:37:49Z</dcterms:created>
  <dcterms:modified xsi:type="dcterms:W3CDTF">2013-08-18T22:26:57Z</dcterms:modified>
</cp:coreProperties>
</file>