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6" r:id="rId2"/>
    <p:sldId id="269" r:id="rId3"/>
    <p:sldId id="272" r:id="rId4"/>
    <p:sldId id="301" r:id="rId5"/>
    <p:sldId id="275" r:id="rId6"/>
    <p:sldId id="274" r:id="rId7"/>
    <p:sldId id="296" r:id="rId8"/>
    <p:sldId id="307" r:id="rId9"/>
    <p:sldId id="297" r:id="rId10"/>
    <p:sldId id="300" r:id="rId11"/>
    <p:sldId id="299" r:id="rId12"/>
    <p:sldId id="308" r:id="rId13"/>
    <p:sldId id="309" r:id="rId14"/>
    <p:sldId id="311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3" autoAdjust="0"/>
  </p:normalViewPr>
  <p:slideViewPr>
    <p:cSldViewPr>
      <p:cViewPr varScale="1">
        <p:scale>
          <a:sx n="86" d="100"/>
          <a:sy n="86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73E37-5632-4395-8C07-74ADEE176EB2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4FA1A-7116-4A80-B856-EF8DD825C4A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94769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I was trained</a:t>
            </a:r>
            <a:r>
              <a:rPr lang="en-NZ" baseline="0" dirty="0" smtClean="0"/>
              <a:t> as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medical doctor with PhD in Information Systems and a Fellow of the Australasian College of Health Informatics. 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research interests are clinical information modelling, interoperability standards and software maintainability. 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the openEHR Localisation Program, sit in HL7 New Zealand Board and Executive Committee of Health Informatics Association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(HINZ)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at the University of Auckland,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openEHR Archetypes to create computable clinical information models. 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co-authored the national Interoperability Reference Architecture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(HISO 10040)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underpinned by openEHR 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 the technical evaluation and procurement of major health IT projects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advise the government and industry.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F407B-0531-4932-8C8E-B4449094BFF6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significant opportunity arises for secondary use in this scheme by the use of a data repository that can natively persist and query standardised datasets. Since all health information in transit in various formats (e.g. HL7) within a standard message (payload) conforms to the Content Model, all data persisted in this repository can safely be linked, aggregated and analysed.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4FA1A-7116-4A80-B856-EF8DD825C4A9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83369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14" tIns="45857" rIns="91714" bIns="45857" anchor="b"/>
          <a:lstStyle/>
          <a:p>
            <a:pPr algn="r" defTabSz="917575"/>
            <a:fld id="{FEF98882-34F2-4B11-B013-120A57512CAE}" type="slidenum">
              <a:rPr lang="en-US" sz="1200"/>
              <a:pPr algn="r" defTabSz="917575"/>
              <a:t>2</a:t>
            </a:fld>
            <a:endParaRPr lang="en-US" sz="1200"/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NZ" dirty="0" smtClean="0"/>
              <a:t>New Zealand health IT has</a:t>
            </a:r>
            <a:r>
              <a:rPr lang="en-NZ" baseline="0" dirty="0" smtClean="0"/>
              <a:t> </a:t>
            </a:r>
            <a:r>
              <a:rPr lang="en-NZ" dirty="0" smtClean="0"/>
              <a:t>strong history of strategic thinking and implementation planning.</a:t>
            </a:r>
          </a:p>
          <a:p>
            <a:pPr lvl="1" eaLnBrk="1" hangingPunct="1"/>
            <a:r>
              <a:rPr lang="en-NZ" dirty="0" smtClean="0"/>
              <a:t>Since</a:t>
            </a:r>
            <a:r>
              <a:rPr lang="en-NZ" baseline="0" dirty="0" smtClean="0"/>
              <a:t> 2005 there has been a clear and comprehensive </a:t>
            </a:r>
            <a:r>
              <a:rPr lang="en-NZ" baseline="0" dirty="0" err="1" smtClean="0"/>
              <a:t>eHealth</a:t>
            </a:r>
            <a:r>
              <a:rPr lang="en-NZ" baseline="0" dirty="0" smtClean="0"/>
              <a:t> Plan which is still being implemented consistently to date.</a:t>
            </a:r>
          </a:p>
          <a:p>
            <a:pPr lvl="1" eaLnBrk="1" hangingPunct="1"/>
            <a:r>
              <a:rPr lang="en-NZ" baseline="0" dirty="0" smtClean="0"/>
              <a:t>The 2010 Health IT plan states the above vision and principles.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This single diagram has been influential in communicating the vision and components of health IT strategy</a:t>
            </a:r>
            <a:r>
              <a:rPr lang="en-NZ" baseline="0" dirty="0" smtClean="0"/>
              <a:t> to the Sector.</a:t>
            </a:r>
          </a:p>
          <a:p>
            <a:r>
              <a:rPr lang="en-NZ" baseline="0" dirty="0" smtClean="0"/>
              <a:t>We even have a PhD student who is studying the impact of this single diagram on our progress.</a:t>
            </a:r>
          </a:p>
          <a:p>
            <a:r>
              <a:rPr lang="en-NZ" baseline="0" dirty="0" smtClean="0"/>
              <a:t>It consists of two phases, where we are 2 years into the second phase now.</a:t>
            </a:r>
          </a:p>
          <a:p>
            <a:r>
              <a:rPr lang="en-NZ" baseline="0" dirty="0" smtClean="0"/>
              <a:t>The ultimate aim is to establish “Shared Care” which is effectively a minimally functional longitudinal EHR, not only having static but also care plans. The technical enabler is the Clinical Data Repository, in 5 regions in the country, that stores data from numerous local provider systems.</a:t>
            </a:r>
          </a:p>
          <a:p>
            <a:r>
              <a:rPr lang="en-NZ" b="1" dirty="0" smtClean="0"/>
              <a:t>Interoperability</a:t>
            </a:r>
            <a:r>
              <a:rPr lang="en-NZ" baseline="0" dirty="0" smtClean="0"/>
              <a:t> among different systems is a necessity and has been recognised adequately in the Plan and during implementation.</a:t>
            </a:r>
          </a:p>
          <a:p>
            <a:r>
              <a:rPr lang="en-NZ" baseline="0" dirty="0" smtClean="0"/>
              <a:t>The link between primary and secondary/tertiary care has been and still is the major goal. We have more success in the primary care in the past but not secondary/tertiary care is picking up.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4FA1A-7116-4A80-B856-EF8DD825C4A9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43716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This is how</a:t>
            </a:r>
            <a:r>
              <a:rPr lang="en-NZ" baseline="0" dirty="0" smtClean="0"/>
              <a:t> the Ministry’s e-health programme sees the sector’s information landscape</a:t>
            </a:r>
          </a:p>
          <a:p>
            <a:r>
              <a:rPr lang="en-NZ" baseline="0" dirty="0" smtClean="0"/>
              <a:t>There is certain core health information, held nationally for every person – this naturally centres on the NHI as the master for patient demographic information</a:t>
            </a:r>
          </a:p>
          <a:p>
            <a:r>
              <a:rPr lang="en-NZ" baseline="0" dirty="0" smtClean="0"/>
              <a:t>Where individuals have special needs, they might have a care plan with input from a multi-disciplinary care team – the sector is working on maternity shared care, Well Child (</a:t>
            </a:r>
            <a:r>
              <a:rPr lang="en-NZ" baseline="0" dirty="0" err="1" smtClean="0"/>
              <a:t>Plunket</a:t>
            </a:r>
            <a:r>
              <a:rPr lang="en-NZ" baseline="0" dirty="0" smtClean="0"/>
              <a:t> etc), and long term conditions shared care records, as priorities</a:t>
            </a:r>
          </a:p>
          <a:p>
            <a:r>
              <a:rPr lang="en-NZ" baseline="0" dirty="0" smtClean="0"/>
              <a:t>R-CDRs store objective clinical records such as test results, transfer of care documents, and perhaps also medications lists</a:t>
            </a:r>
          </a:p>
          <a:p>
            <a:r>
              <a:rPr lang="en-NZ" baseline="0" dirty="0" smtClean="0"/>
              <a:t>These information resources are available to the many types of system used at point-of-service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65F1-A30A-234B-9E77-D2888D4088B6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65830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79388"/>
            <a:r>
              <a:rPr lang="en-NZ" i="0" dirty="0" smtClean="0">
                <a:solidFill>
                  <a:schemeClr val="tx1"/>
                </a:solidFill>
              </a:rPr>
              <a:t>What standards do</a:t>
            </a:r>
            <a:r>
              <a:rPr lang="en-NZ" i="0" baseline="0" dirty="0" smtClean="0">
                <a:solidFill>
                  <a:schemeClr val="tx1"/>
                </a:solidFill>
              </a:rPr>
              <a:t> we need to reach the 2014 goal?</a:t>
            </a:r>
          </a:p>
          <a:p>
            <a:pPr indent="-179388"/>
            <a:r>
              <a:rPr lang="en-NZ" i="0" dirty="0" smtClean="0">
                <a:solidFill>
                  <a:schemeClr val="tx1"/>
                </a:solidFill>
              </a:rPr>
              <a:t>Of these,</a:t>
            </a:r>
            <a:r>
              <a:rPr lang="en-NZ" i="0" baseline="0" dirty="0" smtClean="0">
                <a:solidFill>
                  <a:schemeClr val="tx1"/>
                </a:solidFill>
              </a:rPr>
              <a:t> HISO 10040 is an interim standard (awaiting trial implementation)</a:t>
            </a:r>
          </a:p>
          <a:p>
            <a:pPr indent="-179388"/>
            <a:r>
              <a:rPr lang="en-NZ" i="0" baseline="0" dirty="0" smtClean="0">
                <a:solidFill>
                  <a:schemeClr val="tx1"/>
                </a:solidFill>
              </a:rPr>
              <a:t>NIHI is currently reviewing 10041 suite of main clinical information types based on the content model</a:t>
            </a:r>
          </a:p>
          <a:p>
            <a:pPr indent="-179388"/>
            <a:endParaRPr lang="en-NZ" i="0" baseline="0" dirty="0" smtClean="0">
              <a:solidFill>
                <a:schemeClr val="tx1"/>
              </a:solidFill>
            </a:endParaRPr>
          </a:p>
          <a:p>
            <a:pPr indent="-179388"/>
            <a:endParaRPr lang="en-NZ" i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65F1-A30A-234B-9E77-D2888D4088B6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64648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These</a:t>
            </a:r>
            <a:r>
              <a:rPr lang="en-NZ" baseline="0" dirty="0" smtClean="0"/>
              <a:t> are the three building blocks – or pillars – of the HISO 10040 series that embodies the central ideas of the Reference Architecture for Interoperability</a:t>
            </a:r>
          </a:p>
          <a:p>
            <a:r>
              <a:rPr lang="en-NZ" baseline="0" dirty="0" smtClean="0"/>
              <a:t>10040.1 is about regional CDRs and transport</a:t>
            </a:r>
          </a:p>
          <a:p>
            <a:r>
              <a:rPr lang="en-NZ" baseline="0" dirty="0" smtClean="0"/>
              <a:t>10040.2 is about a content model for information exchange, shaped by the generic information model provided by CCR, with SNOMED as the default terminology, and </a:t>
            </a:r>
            <a:r>
              <a:rPr lang="en-NZ" baseline="0" dirty="0" err="1" smtClean="0"/>
              <a:t>openEHR</a:t>
            </a:r>
            <a:r>
              <a:rPr lang="en-NZ" baseline="0" dirty="0" smtClean="0"/>
              <a:t> archetypes as the chief means of representation</a:t>
            </a:r>
          </a:p>
          <a:p>
            <a:r>
              <a:rPr lang="en-NZ" baseline="0" dirty="0" smtClean="0"/>
              <a:t>10040.3 is about CDA structured documents as the common currency of exchange – not every single transaction type, but the patient information-laden ones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65F1-A30A-234B-9E77-D2888D4088B6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80412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sz="1200" dirty="0" smtClean="0"/>
              <a:t>Published by HISO (2012); Part of the Reference Architecture for Interoperability</a:t>
            </a:r>
          </a:p>
          <a:p>
            <a:r>
              <a:rPr lang="en-NZ" sz="1200" b="1" i="0" dirty="0" smtClean="0"/>
              <a:t>“To create a uniform model of health information to</a:t>
            </a:r>
            <a:r>
              <a:rPr lang="en-NZ" sz="1200" b="1" i="0" baseline="0" dirty="0" smtClean="0"/>
              <a:t> be reused by different </a:t>
            </a:r>
            <a:r>
              <a:rPr lang="en-NZ" sz="1200" b="1" i="0" baseline="0" dirty="0" err="1" smtClean="0"/>
              <a:t>eHealth</a:t>
            </a:r>
            <a:r>
              <a:rPr lang="en-NZ" sz="1200" b="1" i="0" baseline="0" dirty="0" smtClean="0"/>
              <a:t> Projects involving HIE”</a:t>
            </a:r>
          </a:p>
          <a:p>
            <a:pPr marL="171450" indent="-171450">
              <a:buFontTx/>
              <a:buChar char="-"/>
            </a:pPr>
            <a:r>
              <a:rPr lang="en-NZ" sz="1200" b="1" i="0" baseline="0" dirty="0" smtClean="0"/>
              <a:t>Consistent, Extensible, Interoperable and Future-Proof Data</a:t>
            </a:r>
          </a:p>
          <a:p>
            <a:pPr marL="171450" indent="-171450">
              <a:buFontTx/>
              <a:buChar char="-"/>
            </a:pPr>
            <a:endParaRPr lang="en-NZ" sz="1200" b="1" i="0" baseline="0" dirty="0" smtClean="0"/>
          </a:p>
          <a:p>
            <a:pPr marL="0" indent="0">
              <a:buFontTx/>
              <a:buNone/>
            </a:pPr>
            <a:r>
              <a:rPr lang="en-NZ" sz="1200" b="0" i="0" baseline="0" dirty="0" smtClean="0"/>
              <a:t>We will work with Australia and share their Archetype repository as health systems and culture is very similar.</a:t>
            </a:r>
          </a:p>
          <a:p>
            <a:pPr marL="171450" indent="-171450">
              <a:buFontTx/>
              <a:buChar char="-"/>
            </a:pPr>
            <a:endParaRPr lang="en-NZ" sz="1200" b="1" i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51B5-0028-4315-9EAF-D6F965F34D96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Definition of health information in each use case (different CDA documents or</a:t>
            </a:r>
            <a:r>
              <a:rPr lang="en-NZ" baseline="0" dirty="0" smtClean="0"/>
              <a:t> using Web services based exchange) comes from the same library.</a:t>
            </a:r>
          </a:p>
          <a:p>
            <a:r>
              <a:rPr lang="en-NZ" baseline="0" dirty="0" smtClean="0"/>
              <a:t>With Archetype specialisation all data collected using definitions of different granularities are semantically compatible.</a:t>
            </a:r>
          </a:p>
          <a:p>
            <a:r>
              <a:rPr lang="en-NZ" baseline="0" dirty="0" smtClean="0"/>
              <a:t>For example a query retrieving all Lab Tests (not specifically HbA1c) will also fetch all specialised versions of Lab Tests.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4FA1A-7116-4A80-B856-EF8DD825C4A9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59682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CDA</a:t>
            </a:r>
            <a:r>
              <a:rPr lang="en-NZ" baseline="0" dirty="0" smtClean="0"/>
              <a:t> definitions for messaging is not a starting point but an end point.</a:t>
            </a:r>
          </a:p>
          <a:p>
            <a:r>
              <a:rPr lang="en-NZ" baseline="0" dirty="0" smtClean="0"/>
              <a:t>The source of truth for health information definition is with the Content Model</a:t>
            </a:r>
          </a:p>
          <a:p>
            <a:r>
              <a:rPr lang="en-NZ" baseline="0" dirty="0" smtClean="0"/>
              <a:t>It is possible to create CDA definitions based on specific use cases using automatic or semi-automatic XSL transforms.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51B5-0028-4315-9EAF-D6F965F34D96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5E17-8AA2-4543-9E82-4784CA84FAB9}" type="datetimeFigureOut">
              <a:rPr lang="en-NZ" smtClean="0"/>
              <a:pPr/>
              <a:t>14/08/2013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40AB-0F6C-41F9-B803-DE5B1C88AEB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ehr.codeplex.com/" TargetMode="External"/><Relationship Id="rId2" Type="http://schemas.openxmlformats.org/officeDocument/2006/relationships/hyperlink" Target="http://gastros.codeplex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NZ" dirty="0" smtClean="0"/>
              <a:t>About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44863"/>
            <a:ext cx="4211960" cy="251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2" y="2924944"/>
            <a:ext cx="42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dirty="0" smtClean="0">
                <a:latin typeface="Arial" pitchFamily="34" charset="0"/>
                <a:cs typeface="Arial" pitchFamily="34" charset="0"/>
              </a:rPr>
              <a:t>National Institute for Health Innovation (NIHI)</a:t>
            </a:r>
          </a:p>
          <a:p>
            <a:r>
              <a:rPr lang="en-NZ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NZ" sz="1600" dirty="0">
                <a:latin typeface="Arial" pitchFamily="34" charset="0"/>
                <a:cs typeface="Arial" pitchFamily="34" charset="0"/>
              </a:rPr>
              <a:t>University of </a:t>
            </a:r>
            <a:r>
              <a:rPr lang="en-NZ" sz="1600" dirty="0" smtClean="0">
                <a:latin typeface="Arial" pitchFamily="34" charset="0"/>
                <a:cs typeface="Arial" pitchFamily="34" charset="0"/>
              </a:rPr>
              <a:t>Auckland</a:t>
            </a:r>
          </a:p>
          <a:p>
            <a:r>
              <a:rPr lang="en-NZ" sz="1600" dirty="0" smtClean="0">
                <a:latin typeface="Arial" pitchFamily="34" charset="0"/>
                <a:cs typeface="Arial" pitchFamily="34" charset="0"/>
              </a:rPr>
              <a:t>Private Bag 92019, Auckland</a:t>
            </a:r>
          </a:p>
          <a:p>
            <a:r>
              <a:rPr lang="en-NZ" sz="1600" dirty="0" smtClean="0">
                <a:latin typeface="Arial" pitchFamily="34" charset="0"/>
                <a:cs typeface="Arial" pitchFamily="34" charset="0"/>
              </a:rPr>
              <a:t>New Zealand</a:t>
            </a:r>
            <a:endParaRPr lang="en-N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NIHI Informatics Logo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27100"/>
            <a:ext cx="3777108" cy="11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 descr="C:\Users\Koray\Dropbox\Photos\Koray_Atalag_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84784"/>
            <a:ext cx="1272779" cy="1296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2996952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/>
              <a:t>Koray Atalag, MD, PhD, FACHI</a:t>
            </a:r>
          </a:p>
          <a:p>
            <a:endParaRPr lang="en-NZ" sz="1600" dirty="0" smtClean="0"/>
          </a:p>
          <a:p>
            <a:r>
              <a:rPr lang="en-NZ" sz="1600" dirty="0" smtClean="0"/>
              <a:t>Medical Doctor, PhD Information Systems</a:t>
            </a:r>
          </a:p>
          <a:p>
            <a:r>
              <a:rPr lang="en-NZ" sz="1600" dirty="0" smtClean="0"/>
              <a:t>Fellow of Australasian College of Health Informatics</a:t>
            </a:r>
          </a:p>
          <a:p>
            <a:endParaRPr lang="en-NZ" sz="1600" dirty="0" smtClean="0"/>
          </a:p>
          <a:p>
            <a:r>
              <a:rPr lang="en-NZ" sz="1600" dirty="0" smtClean="0"/>
              <a:t>Chair openEHR New Zealand</a:t>
            </a:r>
          </a:p>
          <a:p>
            <a:r>
              <a:rPr lang="en-NZ" sz="1600" dirty="0" smtClean="0"/>
              <a:t>openEHR Localisation Program Leader</a:t>
            </a:r>
          </a:p>
          <a:p>
            <a:r>
              <a:rPr lang="en-NZ" sz="1600" dirty="0" smtClean="0"/>
              <a:t>HL7 New Zealand Board Member</a:t>
            </a:r>
          </a:p>
          <a:p>
            <a:r>
              <a:rPr lang="en-NZ" sz="1600" dirty="0" smtClean="0"/>
              <a:t>Health Informatics New Zealand Executive Member</a:t>
            </a:r>
          </a:p>
          <a:p>
            <a:r>
              <a:rPr lang="en-NZ" sz="1600" dirty="0" smtClean="0"/>
              <a:t>ISO TC215 Working Group Member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xmlns="" val="10225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7915275" cy="448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Creating CDA Payload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827584" y="3429000"/>
            <a:ext cx="2304256" cy="1584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2" descr="C:\Users\Koray\Dropbox\openEHR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2057400" cy="690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682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NZ" sz="3200" dirty="0" smtClean="0"/>
              <a:t>Exploiting Content Model for Secondary Use</a:t>
            </a:r>
            <a:endParaRPr lang="en-NZ" sz="3200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4296677"/>
              </p:ext>
            </p:extLst>
          </p:nvPr>
        </p:nvGraphicFramePr>
        <p:xfrm>
          <a:off x="760942" y="1052736"/>
          <a:ext cx="7641166" cy="5534947"/>
        </p:xfrm>
        <a:graphic>
          <a:graphicData uri="http://schemas.openxmlformats.org/presentationml/2006/ole">
            <p:oleObj spid="_x0000_s4108" name="Visio" r:id="rId4" imgW="10128483" imgH="7327402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08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NZ" dirty="0" smtClean="0"/>
              <a:t>GastrOS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5344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2400" dirty="0" smtClean="0"/>
              <a:t>Maintaining software in healthcare is </a:t>
            </a:r>
            <a:r>
              <a:rPr lang="tr-TR" sz="2400" u="sng" dirty="0" smtClean="0"/>
              <a:t>hard</a:t>
            </a:r>
            <a:r>
              <a:rPr lang="tr-TR" sz="2400" dirty="0" smtClean="0"/>
              <a:t>!</a:t>
            </a:r>
          </a:p>
          <a:p>
            <a:pPr lvl="1" eaLnBrk="1" hangingPunct="1"/>
            <a:r>
              <a:rPr lang="tr-TR" sz="2000" dirty="0" smtClean="0"/>
              <a:t>Real world experience: endoscopy reporting application</a:t>
            </a:r>
          </a:p>
          <a:p>
            <a:pPr lvl="1" eaLnBrk="1" hangingPunct="1"/>
            <a:r>
              <a:rPr lang="tr-TR" sz="2000" dirty="0" smtClean="0"/>
              <a:t>Almost entirely driven by MST – standard domain terminology</a:t>
            </a:r>
            <a:br>
              <a:rPr lang="tr-TR" sz="2000" dirty="0" smtClean="0"/>
            </a:br>
            <a:r>
              <a:rPr lang="tr-TR" sz="2000" dirty="0" smtClean="0"/>
              <a:t>(Minimal Standard Terminology for Digestive Endoscopy – version 2)</a:t>
            </a:r>
          </a:p>
          <a:p>
            <a:pPr eaLnBrk="1" hangingPunct="1"/>
            <a:r>
              <a:rPr lang="tr-TR" sz="2400" dirty="0" smtClean="0"/>
              <a:t>Essence of problem:</a:t>
            </a:r>
          </a:p>
          <a:p>
            <a:pPr lvl="1" eaLnBrk="1" hangingPunct="1"/>
            <a:r>
              <a:rPr lang="tr-TR" sz="2000" dirty="0" smtClean="0"/>
              <a:t>Biomedical ‘</a:t>
            </a:r>
            <a:r>
              <a:rPr lang="tr-TR" sz="2000" i="1" dirty="0" smtClean="0"/>
              <a:t>stuff</a:t>
            </a:r>
            <a:r>
              <a:rPr lang="tr-TR" sz="2000" dirty="0" smtClean="0"/>
              <a:t>’ is </a:t>
            </a:r>
            <a:r>
              <a:rPr lang="en-US" sz="2000" dirty="0" smtClean="0"/>
              <a:t>volatile</a:t>
            </a:r>
            <a:endParaRPr lang="tr-TR" sz="2000" dirty="0" smtClean="0"/>
          </a:p>
          <a:p>
            <a:pPr lvl="1" eaLnBrk="1" hangingPunct="1"/>
            <a:r>
              <a:rPr lang="tr-TR" sz="2000" dirty="0" smtClean="0"/>
              <a:t>hardcoding domain knowledge into sofware (code + DB)</a:t>
            </a:r>
          </a:p>
          <a:p>
            <a:pPr eaLnBrk="1" hangingPunct="1"/>
            <a:r>
              <a:rPr lang="tr-TR" sz="2400" dirty="0" smtClean="0"/>
              <a:t>New Model Driven Development – using openEHR</a:t>
            </a:r>
            <a:endParaRPr lang="tr-TR" sz="2600" dirty="0" smtClean="0"/>
          </a:p>
          <a:p>
            <a:pPr lvl="1" eaLnBrk="1" hangingPunct="1"/>
            <a:r>
              <a:rPr lang="tr-TR" sz="2200" dirty="0" smtClean="0"/>
              <a:t>Archetype modelling + Defined GUI directives </a:t>
            </a:r>
          </a:p>
          <a:p>
            <a:pPr lvl="1" eaLnBrk="1" hangingPunct="1"/>
            <a:r>
              <a:rPr lang="en-US" sz="2200" dirty="0" smtClean="0"/>
              <a:t>E</a:t>
            </a:r>
            <a:r>
              <a:rPr lang="tr-TR" sz="2200" dirty="0" smtClean="0"/>
              <a:t>xtended openEHR.NET library </a:t>
            </a:r>
            <a:r>
              <a:rPr lang="en-US" sz="2200" dirty="0" smtClean="0"/>
              <a:t>(Ocean Informatics)</a:t>
            </a:r>
          </a:p>
          <a:p>
            <a:pPr lvl="1" eaLnBrk="1" hangingPunct="1"/>
            <a:r>
              <a:rPr lang="tr-TR" sz="2000" dirty="0" smtClean="0"/>
              <a:t>Formal comparative evaluation of the ‘old’ and ‘new’ system</a:t>
            </a:r>
          </a:p>
          <a:p>
            <a:pPr lvl="1" eaLnBrk="1" hangingPunct="1"/>
            <a:r>
              <a:rPr lang="en-US" sz="2000" dirty="0" smtClean="0"/>
              <a:t>ALL </a:t>
            </a:r>
            <a:r>
              <a:rPr lang="tr-TR" sz="2000" dirty="0" smtClean="0"/>
              <a:t>Open Source </a:t>
            </a:r>
            <a:r>
              <a:rPr lang="tr-TR" sz="2000" dirty="0" smtClean="0">
                <a:sym typeface="Wingdings" pitchFamily="2" charset="2"/>
              </a:rPr>
              <a:t>       </a:t>
            </a:r>
            <a:r>
              <a:rPr lang="en-US" sz="2000" dirty="0" smtClean="0">
                <a:sym typeface="Wingdings" pitchFamily="2" charset="2"/>
              </a:rPr>
              <a:t>	</a:t>
            </a:r>
            <a:r>
              <a:rPr lang="tr-TR" sz="2400" dirty="0" smtClean="0">
                <a:sym typeface="Wingdings" pitchFamily="2" charset="2"/>
                <a:hlinkClick r:id="rId2"/>
              </a:rPr>
              <a:t>http://gastros.codeplex.com</a:t>
            </a:r>
            <a:r>
              <a:rPr lang="en-NZ" sz="2400" dirty="0" smtClean="0">
                <a:sym typeface="Wingdings" pitchFamily="2" charset="2"/>
              </a:rPr>
              <a:t/>
            </a:r>
            <a:br>
              <a:rPr lang="en-NZ" sz="2400" dirty="0" smtClean="0">
                <a:sym typeface="Wingdings" pitchFamily="2" charset="2"/>
              </a:rPr>
            </a:br>
            <a:r>
              <a:rPr lang="en-NZ" sz="2400" dirty="0" smtClean="0">
                <a:sym typeface="Wingdings" pitchFamily="2" charset="2"/>
              </a:rPr>
              <a:t>				</a:t>
            </a:r>
            <a:r>
              <a:rPr lang="en-NZ" sz="2400" dirty="0" smtClean="0">
                <a:sym typeface="Wingdings" pitchFamily="2" charset="2"/>
                <a:hlinkClick r:id="rId3"/>
              </a:rPr>
              <a:t>http://openehr.codeplex.com</a:t>
            </a:r>
            <a:r>
              <a:rPr lang="en-NZ" sz="2400" dirty="0" smtClean="0">
                <a:sym typeface="Wingdings" pitchFamily="2" charset="2"/>
              </a:rPr>
              <a:t> </a:t>
            </a:r>
            <a:endParaRPr 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Research Questions</a:t>
            </a:r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openEHR implementable at all? Feasible?</a:t>
            </a:r>
            <a:br>
              <a:rPr lang="en-US" smtClean="0"/>
            </a:br>
            <a:r>
              <a:rPr lang="en-US" smtClean="0"/>
              <a:t>(for our specific requirements)</a:t>
            </a:r>
          </a:p>
          <a:p>
            <a:pPr eaLnBrk="1" hangingPunct="1"/>
            <a:r>
              <a:rPr lang="en-US" smtClean="0"/>
              <a:t>How to create usable GUI?</a:t>
            </a:r>
          </a:p>
          <a:p>
            <a:pPr eaLnBrk="1" hangingPunct="1"/>
            <a:r>
              <a:rPr lang="en-US" smtClean="0"/>
              <a:t>Is it bad to hardcode domain knowledge into software (code + DB)</a:t>
            </a:r>
          </a:p>
          <a:p>
            <a:pPr eaLnBrk="1" hangingPunct="1"/>
            <a:r>
              <a:rPr lang="en-US" smtClean="0"/>
              <a:t>Can software evolve without (significant) techy intervention? To what extent?</a:t>
            </a:r>
          </a:p>
          <a:p>
            <a:pPr eaLnBrk="1" hangingPunct="1"/>
            <a:r>
              <a:rPr lang="en-US" smtClean="0"/>
              <a:t>Any other challenges?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9" descr="C:\Users\Koray\Dropbox\GastrOS\MIE2011-Paper\GUI-Exampl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20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Conclusions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Is openEHR implementable at all? Feasible?</a:t>
            </a:r>
            <a:br>
              <a:rPr lang="en-US" sz="2800" smtClean="0"/>
            </a:br>
            <a:r>
              <a:rPr lang="en-US" sz="2800" smtClean="0"/>
              <a:t>(for our specific requirements) </a:t>
            </a:r>
            <a:r>
              <a:rPr lang="en-US" sz="2800" b="1" smtClean="0">
                <a:solidFill>
                  <a:srgbClr val="FF0000"/>
                </a:solidFill>
                <a:sym typeface="Wingdings" pitchFamily="2" charset="2"/>
              </a:rPr>
              <a:t> YES</a:t>
            </a:r>
            <a:endParaRPr lang="en-US" sz="2800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smtClean="0"/>
              <a:t>How to create usable GUI? </a:t>
            </a:r>
            <a:r>
              <a:rPr lang="en-US" sz="2800" b="1" smtClean="0">
                <a:solidFill>
                  <a:srgbClr val="FF0000"/>
                </a:solidFill>
                <a:sym typeface="Wingdings" pitchFamily="2" charset="2"/>
              </a:rPr>
              <a:t> Described</a:t>
            </a:r>
            <a:endParaRPr lang="en-US" sz="2800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smtClean="0"/>
              <a:t>Is it bad to hardcode domain knowledge into software (code + DB) </a:t>
            </a:r>
            <a:r>
              <a:rPr lang="en-US" sz="2800" b="1" smtClean="0">
                <a:solidFill>
                  <a:srgbClr val="FF0000"/>
                </a:solidFill>
                <a:sym typeface="Wingdings" pitchFamily="2" charset="2"/>
              </a:rPr>
              <a:t> DEFINITELY</a:t>
            </a:r>
          </a:p>
          <a:p>
            <a:pPr eaLnBrk="1" hangingPunct="1"/>
            <a:r>
              <a:rPr lang="en-US" sz="2800" smtClean="0"/>
              <a:t>Can software evolve without (significant) techy intervention? To what extent? </a:t>
            </a:r>
            <a:r>
              <a:rPr lang="en-US" sz="2800" b="1" smtClean="0">
                <a:solidFill>
                  <a:srgbClr val="FF0000"/>
                </a:solidFill>
                <a:sym typeface="Wingdings" pitchFamily="2" charset="2"/>
              </a:rPr>
              <a:t> Cautious Yes</a:t>
            </a:r>
          </a:p>
          <a:p>
            <a:pPr eaLnBrk="1" hangingPunct="1"/>
            <a:r>
              <a:rPr lang="en-US" sz="2800" smtClean="0"/>
              <a:t>Any other challenges? </a:t>
            </a:r>
            <a:r>
              <a:rPr lang="en-US" sz="2800" b="1" smtClean="0">
                <a:solidFill>
                  <a:srgbClr val="FF0000"/>
                </a:solidFill>
                <a:sym typeface="Wingdings" pitchFamily="2" charset="2"/>
              </a:rPr>
              <a:t> need more time!!!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6800" cy="778098"/>
          </a:xfrm>
        </p:spPr>
        <p:txBody>
          <a:bodyPr/>
          <a:lstStyle/>
          <a:p>
            <a:pPr eaLnBrk="1" hangingPunct="1"/>
            <a:r>
              <a:rPr lang="en-GB" sz="3600" dirty="0"/>
              <a:t>eHealth Vision</a:t>
            </a:r>
          </a:p>
        </p:txBody>
      </p:sp>
      <p:pic>
        <p:nvPicPr>
          <p:cNvPr id="391172" name="Picture 5" descr="eh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312249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3" name="Rectangle 10"/>
          <p:cNvSpPr>
            <a:spLocks noChangeArrowheads="1"/>
          </p:cNvSpPr>
          <p:nvPr/>
        </p:nvSpPr>
        <p:spPr bwMode="auto">
          <a:xfrm>
            <a:off x="467544" y="1124744"/>
            <a:ext cx="8064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Times" pitchFamily="18" charset="0"/>
              <a:buNone/>
            </a:pPr>
            <a:r>
              <a:rPr lang="en-US" sz="2400" dirty="0"/>
              <a:t>To achieve </a:t>
            </a:r>
            <a:r>
              <a:rPr lang="en-US" sz="2400" b="1" dirty="0"/>
              <a:t>high quality health care </a:t>
            </a:r>
            <a:r>
              <a:rPr lang="en-US" sz="2400" dirty="0"/>
              <a:t>and </a:t>
            </a:r>
            <a:r>
              <a:rPr lang="en-US" sz="2400" b="1" dirty="0"/>
              <a:t>improve patient safety</a:t>
            </a:r>
            <a:r>
              <a:rPr lang="en-US" sz="2400" dirty="0"/>
              <a:t>, by 2014 New Zealanders will have a </a:t>
            </a:r>
            <a:r>
              <a:rPr lang="en-US" sz="2400" u="sng" dirty="0"/>
              <a:t>core set of personal health information available electronically to them and their treatment providers</a:t>
            </a:r>
            <a:r>
              <a:rPr lang="en-US" sz="2400" dirty="0"/>
              <a:t> regardless of the setting as they access health services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140968"/>
            <a:ext cx="52565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NZ" sz="1900" dirty="0" smtClean="0"/>
              <a:t>  Information will be recorded electronically</a:t>
            </a:r>
          </a:p>
          <a:p>
            <a:pPr>
              <a:buFont typeface="Wingdings" pitchFamily="2" charset="2"/>
              <a:buChar char="ü"/>
            </a:pPr>
            <a:r>
              <a:rPr lang="en-NZ" sz="1900" dirty="0" smtClean="0"/>
              <a:t>  Personal health information will be available, with appropriate access, across providers</a:t>
            </a:r>
          </a:p>
          <a:p>
            <a:pPr>
              <a:buFont typeface="Wingdings" pitchFamily="2" charset="2"/>
              <a:buChar char="ü"/>
            </a:pPr>
            <a:r>
              <a:rPr lang="en-NZ" sz="1900" dirty="0" smtClean="0"/>
              <a:t>  People will be more involved in the collection and use of their personal health information</a:t>
            </a:r>
          </a:p>
          <a:p>
            <a:pPr>
              <a:buFont typeface="Wingdings" pitchFamily="2" charset="2"/>
              <a:buChar char="ü"/>
            </a:pPr>
            <a:r>
              <a:rPr lang="en-NZ" sz="1900" dirty="0" smtClean="0"/>
              <a:t>  Providers will have clearly defined roles when collecting, using and sharing health information</a:t>
            </a:r>
          </a:p>
          <a:p>
            <a:pPr>
              <a:buFont typeface="Wingdings" pitchFamily="2" charset="2"/>
              <a:buChar char="ü"/>
            </a:pPr>
            <a:r>
              <a:rPr lang="en-NZ" sz="1900" dirty="0" smtClean="0"/>
              <a:t>  </a:t>
            </a:r>
            <a:r>
              <a:rPr lang="en-NZ" sz="1900" dirty="0"/>
              <a:t>O</a:t>
            </a:r>
            <a:r>
              <a:rPr lang="en-NZ" sz="1900" dirty="0" smtClean="0"/>
              <a:t>ptimise resources (time, facilities and equipment) and focus on the quality healthcare.</a:t>
            </a:r>
          </a:p>
          <a:p>
            <a:endParaRPr lang="en-NZ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688" y="2132856"/>
            <a:ext cx="5384678" cy="3383781"/>
          </a:xfrm>
          <a:noFill/>
          <a:ln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19250" y="115888"/>
            <a:ext cx="53353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NZ" sz="3600" b="0" dirty="0" smtClean="0">
                <a:latin typeface="Calibri" pitchFamily="34" charset="0"/>
              </a:rPr>
              <a:t>National Health IT Plan</a:t>
            </a:r>
          </a:p>
          <a:p>
            <a:pPr algn="ctr"/>
            <a:r>
              <a:rPr lang="en-NZ" sz="2400" b="0" i="1" dirty="0" smtClean="0">
                <a:latin typeface="Calibri" pitchFamily="34" charset="0"/>
              </a:rPr>
              <a:t>Enabling </a:t>
            </a:r>
            <a:r>
              <a:rPr lang="en-NZ" sz="2400" b="0" i="1" dirty="0">
                <a:latin typeface="Calibri" pitchFamily="34" charset="0"/>
              </a:rPr>
              <a:t>an Integrated Healthcare Model</a:t>
            </a:r>
            <a:endParaRPr lang="en-US" sz="2400" b="0" i="1" dirty="0">
              <a:latin typeface="Calibri" pitchFamily="34" charset="0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4" y="1372045"/>
            <a:ext cx="9036496" cy="53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Information landscape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54" y="1628800"/>
            <a:ext cx="8712968" cy="4680520"/>
          </a:xfrm>
        </p:spPr>
      </p:pic>
    </p:spTree>
    <p:extLst>
      <p:ext uri="{BB962C8B-B14F-4D97-AF65-F5344CB8AC3E}">
        <p14:creationId xmlns:p14="http://schemas.microsoft.com/office/powerpoint/2010/main" xmlns="" val="135729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HISO standards development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5" y="1651654"/>
            <a:ext cx="7567480" cy="4729674"/>
          </a:xfrm>
        </p:spPr>
      </p:pic>
    </p:spTree>
    <p:extLst>
      <p:ext uri="{BB962C8B-B14F-4D97-AF65-F5344CB8AC3E}">
        <p14:creationId xmlns:p14="http://schemas.microsoft.com/office/powerpoint/2010/main" xmlns="" val="28327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HISO 10040 Health Information Exchange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816892"/>
            <a:ext cx="5901343" cy="4492428"/>
          </a:xfrm>
        </p:spPr>
      </p:pic>
      <p:sp>
        <p:nvSpPr>
          <p:cNvPr id="6" name="TextBox 5"/>
          <p:cNvSpPr txBox="1"/>
          <p:nvPr/>
        </p:nvSpPr>
        <p:spPr>
          <a:xfrm>
            <a:off x="1700511" y="3164775"/>
            <a:ext cx="187220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10040.1</a:t>
            </a:r>
          </a:p>
          <a:p>
            <a:pPr algn="ctr"/>
            <a:r>
              <a:rPr lang="en-NZ" sz="2400" b="1" dirty="0" smtClean="0">
                <a:solidFill>
                  <a:srgbClr val="008000"/>
                </a:solidFill>
                <a:latin typeface="+mn-lt"/>
              </a:rPr>
              <a:t>R-CDRs</a:t>
            </a:r>
          </a:p>
          <a:p>
            <a:pPr algn="ctr"/>
            <a:r>
              <a:rPr lang="en-NZ" sz="2400" b="1" dirty="0" smtClean="0">
                <a:solidFill>
                  <a:srgbClr val="008000"/>
                </a:solidFill>
                <a:latin typeface="+mn-lt"/>
              </a:rPr>
              <a:t>XDS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3140968"/>
            <a:ext cx="20882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10040.2 </a:t>
            </a:r>
          </a:p>
          <a:p>
            <a:pPr algn="ctr"/>
            <a:r>
              <a:rPr lang="en-NZ" sz="2400" b="1" dirty="0" smtClean="0">
                <a:solidFill>
                  <a:srgbClr val="008000"/>
                </a:solidFill>
                <a:latin typeface="+mn-lt"/>
              </a:rPr>
              <a:t>CCR</a:t>
            </a:r>
          </a:p>
          <a:p>
            <a:pPr algn="ctr"/>
            <a:r>
              <a:rPr lang="en-NZ" sz="2400" b="1" dirty="0" smtClean="0">
                <a:solidFill>
                  <a:srgbClr val="008000"/>
                </a:solidFill>
                <a:latin typeface="+mn-lt"/>
              </a:rPr>
              <a:t>SNOMED CT</a:t>
            </a:r>
          </a:p>
          <a:p>
            <a:pPr algn="ctr"/>
            <a:r>
              <a:rPr lang="en-NZ" sz="2400" b="1" dirty="0" smtClean="0">
                <a:solidFill>
                  <a:srgbClr val="008000"/>
                </a:solidFill>
                <a:latin typeface="+mn-lt"/>
              </a:rPr>
              <a:t>Archetypes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3140968"/>
            <a:ext cx="201622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NZ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10040.3</a:t>
            </a:r>
          </a:p>
          <a:p>
            <a:pPr algn="ctr"/>
            <a:r>
              <a:rPr lang="en-NZ" sz="2400" b="1" dirty="0" smtClean="0">
                <a:solidFill>
                  <a:srgbClr val="008000"/>
                </a:solidFill>
                <a:latin typeface="+mn-lt"/>
              </a:rPr>
              <a:t>Documents</a:t>
            </a:r>
          </a:p>
          <a:p>
            <a:pPr algn="ctr"/>
            <a:r>
              <a:rPr lang="en-NZ" sz="2400" b="1" dirty="0" smtClean="0">
                <a:solidFill>
                  <a:srgbClr val="008000"/>
                </a:solidFill>
                <a:latin typeface="+mn-lt"/>
              </a:rPr>
              <a:t>CDA</a:t>
            </a:r>
          </a:p>
        </p:txBody>
      </p:sp>
    </p:spTree>
    <p:extLst>
      <p:ext uri="{BB962C8B-B14F-4D97-AF65-F5344CB8AC3E}">
        <p14:creationId xmlns:p14="http://schemas.microsoft.com/office/powerpoint/2010/main" xmlns="" val="22953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57245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46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9563"/>
            <a:ext cx="9144000" cy="608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1676400"/>
            <a:ext cx="6096000" cy="533400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457"/>
            <a:ext cx="9144000" cy="651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5715000"/>
            <a:ext cx="6553200" cy="838200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3497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Usage of the Content Model</a:t>
            </a:r>
            <a:endParaRPr lang="en-NZ" dirty="0"/>
          </a:p>
        </p:txBody>
      </p:sp>
      <p:pic>
        <p:nvPicPr>
          <p:cNvPr id="4" name="Picture 3" descr="ContentMode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67600" cy="579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86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1085</Words>
  <Application>Microsoft Office PowerPoint</Application>
  <PresentationFormat>On-screen Show (4:3)</PresentationFormat>
  <Paragraphs>113</Paragraphs>
  <Slides>15</Slides>
  <Notes>10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Visio</vt:lpstr>
      <vt:lpstr>About</vt:lpstr>
      <vt:lpstr>eHealth Vision</vt:lpstr>
      <vt:lpstr>Slide 3</vt:lpstr>
      <vt:lpstr>Information landscape</vt:lpstr>
      <vt:lpstr>HISO standards development</vt:lpstr>
      <vt:lpstr>HISO 10040 Health Information Exchange</vt:lpstr>
      <vt:lpstr>Slide 7</vt:lpstr>
      <vt:lpstr>Slide 8</vt:lpstr>
      <vt:lpstr>Usage of the Content Model</vt:lpstr>
      <vt:lpstr>Creating CDA Payload</vt:lpstr>
      <vt:lpstr>Exploiting Content Model for Secondary Use</vt:lpstr>
      <vt:lpstr>GastrOS</vt:lpstr>
      <vt:lpstr>Research Questions</vt:lpstr>
      <vt:lpstr>Slide 14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Koray Atalag</dc:creator>
  <cp:lastModifiedBy>Koray Atalag</cp:lastModifiedBy>
  <cp:revision>46</cp:revision>
  <dcterms:created xsi:type="dcterms:W3CDTF">2013-06-23T09:12:15Z</dcterms:created>
  <dcterms:modified xsi:type="dcterms:W3CDTF">2013-08-14T10:29:22Z</dcterms:modified>
</cp:coreProperties>
</file>