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1843" autoAdjust="0"/>
  </p:normalViewPr>
  <p:slideViewPr>
    <p:cSldViewPr snapToGrid="0">
      <p:cViewPr varScale="1">
        <p:scale>
          <a:sx n="43" d="100"/>
          <a:sy n="43" d="100"/>
        </p:scale>
        <p:origin x="13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7A6BE-109C-45C0-90F6-31FD27FF9D19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8C117-A23E-40DF-A744-D23DD75E8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69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DCMs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8C117-A23E-40DF-A744-D23DD75E8E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81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DCMs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8C117-A23E-40DF-A744-D23DD75E8E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76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40,00</a:t>
            </a:r>
            <a:r>
              <a:rPr lang="en-AU" baseline="0" dirty="0" smtClean="0"/>
              <a:t>0 HL7v2 microbiology messages being processed every day</a:t>
            </a:r>
          </a:p>
          <a:p>
            <a:r>
              <a:rPr lang="en-AU" baseline="0" dirty="0" smtClean="0"/>
              <a:t>All ADT messages from entire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8C117-A23E-40DF-A744-D23DD75E8E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31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8C117-A23E-40DF-A744-D23DD75E8E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94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A3E1-5582-407F-9A85-BA6506467E5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048-5DCA-4B83-973D-1885F7BF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6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A3E1-5582-407F-9A85-BA6506467E5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048-5DCA-4B83-973D-1885F7BF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6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A3E1-5582-407F-9A85-BA6506467E5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048-5DCA-4B83-973D-1885F7BF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3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A3E1-5582-407F-9A85-BA6506467E5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048-5DCA-4B83-973D-1885F7BF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7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A3E1-5582-407F-9A85-BA6506467E5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048-5DCA-4B83-973D-1885F7BF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A3E1-5582-407F-9A85-BA6506467E5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048-5DCA-4B83-973D-1885F7BF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8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A3E1-5582-407F-9A85-BA6506467E5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048-5DCA-4B83-973D-1885F7BF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0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A3E1-5582-407F-9A85-BA6506467E5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048-5DCA-4B83-973D-1885F7BF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2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A3E1-5582-407F-9A85-BA6506467E5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048-5DCA-4B83-973D-1885F7BF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3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A3E1-5582-407F-9A85-BA6506467E5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048-5DCA-4B83-973D-1885F7BF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0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A3E1-5582-407F-9A85-BA6506467E5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6048-5DCA-4B83-973D-1885F7BF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3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A3E1-5582-407F-9A85-BA6506467E5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86048-5DCA-4B83-973D-1885F7BF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1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i="1" dirty="0" smtClean="0"/>
              <a:t>open</a:t>
            </a:r>
            <a:r>
              <a:rPr lang="en-AU" dirty="0" smtClean="0"/>
              <a:t>EHR in Australia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0" descr="OceanB_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74061" y="4462009"/>
            <a:ext cx="1463675" cy="1970087"/>
          </a:xfrm>
          <a:prstGeom prst="rect">
            <a:avLst/>
          </a:prstGeom>
          <a:noFill/>
        </p:spPr>
      </p:pic>
      <p:pic>
        <p:nvPicPr>
          <p:cNvPr id="5" name="Picture 11" descr="openehr_wiki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208" y="5885997"/>
            <a:ext cx="1655763" cy="552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691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300" y="366712"/>
            <a:ext cx="6629400" cy="6124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043" y="5614987"/>
            <a:ext cx="1200150" cy="8763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07365" y="5245655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43,094 km²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073575" y="2373477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7,692,000 km²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137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473" y="335539"/>
            <a:ext cx="6629400" cy="6124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82791" y="727364"/>
            <a:ext cx="182755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/>
              <a:t>NEHTA</a:t>
            </a:r>
          </a:p>
          <a:p>
            <a:r>
              <a:rPr lang="en-AU" sz="3200" dirty="0" smtClean="0"/>
              <a:t>=</a:t>
            </a:r>
          </a:p>
          <a:p>
            <a:r>
              <a:rPr lang="en-AU" sz="3200" dirty="0" smtClean="0">
                <a:solidFill>
                  <a:srgbClr val="FF0000"/>
                </a:solidFill>
              </a:rPr>
              <a:t>N</a:t>
            </a:r>
            <a:r>
              <a:rPr lang="en-AU" sz="3200" dirty="0" smtClean="0"/>
              <a:t>ational</a:t>
            </a:r>
          </a:p>
          <a:p>
            <a:r>
              <a:rPr lang="en-AU" sz="3200" dirty="0" err="1" smtClean="0">
                <a:solidFill>
                  <a:srgbClr val="FF0000"/>
                </a:solidFill>
              </a:rPr>
              <a:t>eH</a:t>
            </a:r>
            <a:r>
              <a:rPr lang="en-AU" sz="3200" dirty="0" err="1" smtClean="0"/>
              <a:t>ealth</a:t>
            </a:r>
            <a:endParaRPr lang="en-AU" sz="3200" dirty="0" smtClean="0"/>
          </a:p>
          <a:p>
            <a:r>
              <a:rPr lang="en-AU" sz="3200" dirty="0" smtClean="0">
                <a:solidFill>
                  <a:srgbClr val="FF0000"/>
                </a:solidFill>
              </a:rPr>
              <a:t>T</a:t>
            </a:r>
            <a:r>
              <a:rPr lang="en-AU" sz="3200" dirty="0" smtClean="0"/>
              <a:t>ransition</a:t>
            </a:r>
          </a:p>
          <a:p>
            <a:r>
              <a:rPr lang="en-AU" sz="3200" dirty="0" smtClean="0">
                <a:solidFill>
                  <a:srgbClr val="FF0000"/>
                </a:solidFill>
              </a:rPr>
              <a:t>A</a:t>
            </a:r>
            <a:r>
              <a:rPr lang="en-AU" sz="3200" dirty="0" smtClean="0"/>
              <a:t>uthority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9594" y="3774352"/>
            <a:ext cx="6699477" cy="30456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77257" y="1799771"/>
            <a:ext cx="579479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>
                <a:solidFill>
                  <a:srgbClr val="FF0000"/>
                </a:solidFill>
              </a:rPr>
              <a:t>National EHR</a:t>
            </a:r>
          </a:p>
          <a:p>
            <a:r>
              <a:rPr lang="en-AU" sz="3200" dirty="0" smtClean="0">
                <a:solidFill>
                  <a:srgbClr val="FF0000"/>
                </a:solidFill>
              </a:rPr>
              <a:t>Standards for sharing information</a:t>
            </a:r>
          </a:p>
          <a:p>
            <a:r>
              <a:rPr lang="en-AU" sz="3200" dirty="0" smtClean="0">
                <a:solidFill>
                  <a:srgbClr val="FF0000"/>
                </a:solidFill>
              </a:rPr>
              <a:t>NEHTA tool chain</a:t>
            </a:r>
          </a:p>
          <a:p>
            <a:r>
              <a:rPr lang="en-AU" sz="3200" dirty="0" smtClean="0">
                <a:solidFill>
                  <a:srgbClr val="FF0000"/>
                </a:solidFill>
              </a:rPr>
              <a:t>Northern Territory Health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69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473" y="335539"/>
            <a:ext cx="6629400" cy="6124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82791" y="727364"/>
            <a:ext cx="40142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Northern Territory</a:t>
            </a:r>
          </a:p>
          <a:p>
            <a:pPr algn="ctr"/>
            <a:r>
              <a:rPr lang="en-AU" sz="4000" dirty="0" err="1" smtClean="0"/>
              <a:t>MeHR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830286" y="493486"/>
            <a:ext cx="1611085" cy="2540000"/>
          </a:xfrm>
          <a:prstGeom prst="rect">
            <a:avLst/>
          </a:prstGeom>
          <a:solidFill>
            <a:srgbClr val="FFC0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5601" y="1001487"/>
            <a:ext cx="2474685" cy="1426028"/>
          </a:xfrm>
          <a:prstGeom prst="rect">
            <a:avLst/>
          </a:prstGeom>
          <a:solidFill>
            <a:srgbClr val="FFC0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30285" y="3033486"/>
            <a:ext cx="1901372" cy="2177143"/>
          </a:xfrm>
          <a:prstGeom prst="rect">
            <a:avLst/>
          </a:prstGeom>
          <a:solidFill>
            <a:srgbClr val="FFC0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9120" y="2195739"/>
            <a:ext cx="5789509" cy="449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79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473" y="335539"/>
            <a:ext cx="6629400" cy="6124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3134" y="576073"/>
            <a:ext cx="443339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Queensland Health</a:t>
            </a:r>
          </a:p>
          <a:p>
            <a:r>
              <a:rPr lang="en-AU" sz="4000" dirty="0" smtClean="0"/>
              <a:t>Infection Control</a:t>
            </a:r>
          </a:p>
          <a:p>
            <a:endParaRPr lang="en-AU" sz="4000" dirty="0"/>
          </a:p>
          <a:p>
            <a:r>
              <a:rPr lang="en-AU" sz="4000" dirty="0" smtClean="0"/>
              <a:t>22 public hospitals</a:t>
            </a:r>
          </a:p>
          <a:p>
            <a:r>
              <a:rPr lang="en-AU" sz="4000" dirty="0" smtClean="0"/>
              <a:t>140+ facilities</a:t>
            </a:r>
          </a:p>
          <a:p>
            <a:endParaRPr lang="en-AU" sz="4000" dirty="0"/>
          </a:p>
          <a:p>
            <a:r>
              <a:rPr lang="en-AU" sz="4000" dirty="0" smtClean="0"/>
              <a:t>Single instance</a:t>
            </a:r>
          </a:p>
          <a:p>
            <a:endParaRPr lang="en-AU" sz="4000" dirty="0"/>
          </a:p>
          <a:p>
            <a:r>
              <a:rPr lang="en-AU" sz="4000" dirty="0" smtClean="0"/>
              <a:t>State wide reporting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4310744" y="449942"/>
            <a:ext cx="2641599" cy="3106057"/>
          </a:xfrm>
          <a:prstGeom prst="rect">
            <a:avLst/>
          </a:prstGeom>
          <a:solidFill>
            <a:srgbClr val="FFC0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342" y="2002970"/>
            <a:ext cx="6025923" cy="45908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72826" y="3392229"/>
            <a:ext cx="8402878" cy="1077218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none" rtlCol="0">
            <a:spAutoFit/>
          </a:bodyPr>
          <a:lstStyle/>
          <a:p>
            <a:r>
              <a:rPr lang="en-AU" sz="3200" dirty="0" smtClean="0">
                <a:solidFill>
                  <a:srgbClr val="FF0000"/>
                </a:solidFill>
              </a:rPr>
              <a:t>40,000 HL7v2 microbiology messages per day</a:t>
            </a:r>
          </a:p>
          <a:p>
            <a:r>
              <a:rPr lang="en-AU" sz="3200" dirty="0" smtClean="0">
                <a:solidFill>
                  <a:srgbClr val="FF0000"/>
                </a:solidFill>
              </a:rPr>
              <a:t>30,000 HL7v2 ADT messages for the state per day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6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473" y="335539"/>
            <a:ext cx="6629400" cy="6124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82791" y="727364"/>
            <a:ext cx="376096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/>
              <a:t>Medicare local</a:t>
            </a:r>
          </a:p>
          <a:p>
            <a:r>
              <a:rPr lang="en-AU" sz="4000" dirty="0" smtClean="0"/>
              <a:t>Care planning</a:t>
            </a:r>
          </a:p>
          <a:p>
            <a:endParaRPr lang="en-AU" sz="4000" dirty="0"/>
          </a:p>
          <a:p>
            <a:r>
              <a:rPr lang="en-AU" sz="4000" dirty="0" err="1" smtClean="0"/>
              <a:t>WentWest</a:t>
            </a:r>
            <a:r>
              <a:rPr lang="en-AU" sz="4000" dirty="0" smtClean="0"/>
              <a:t> ML in </a:t>
            </a:r>
          </a:p>
          <a:p>
            <a:r>
              <a:rPr lang="en-AU" sz="4000" dirty="0" smtClean="0"/>
              <a:t>Western Sydney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5979886" y="4151086"/>
            <a:ext cx="551543" cy="478971"/>
          </a:xfrm>
          <a:prstGeom prst="rect">
            <a:avLst/>
          </a:prstGeom>
          <a:solidFill>
            <a:srgbClr val="FFC0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714" y="2276505"/>
            <a:ext cx="6696405" cy="427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98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why_is_the_ehr_difficult</Template>
  <TotalTime>871</TotalTime>
  <Words>87</Words>
  <Application>Microsoft Office PowerPoint</Application>
  <PresentationFormat>Widescreen</PresentationFormat>
  <Paragraphs>39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</vt:lpstr>
      <vt:lpstr>Calibri</vt:lpstr>
      <vt:lpstr>Calibri Light</vt:lpstr>
      <vt:lpstr>Office Theme</vt:lpstr>
      <vt:lpstr>openEHR in Australia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openEHR in Australia</dc:title>
  <dc:creator>Hugh Leslie</dc:creator>
  <cp:lastModifiedBy>Heather Leslie</cp:lastModifiedBy>
  <cp:revision>12</cp:revision>
  <dcterms:created xsi:type="dcterms:W3CDTF">2013-08-18T18:48:46Z</dcterms:created>
  <dcterms:modified xsi:type="dcterms:W3CDTF">2013-08-20T08:17:24Z</dcterms:modified>
</cp:coreProperties>
</file>