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39"/>
  </p:notesMasterIdLst>
  <p:handoutMasterIdLst>
    <p:handoutMasterId r:id="rId40"/>
  </p:handoutMasterIdLst>
  <p:sldIdLst>
    <p:sldId id="256" r:id="rId2"/>
    <p:sldId id="481" r:id="rId3"/>
    <p:sldId id="436" r:id="rId4"/>
    <p:sldId id="396" r:id="rId5"/>
    <p:sldId id="377" r:id="rId6"/>
    <p:sldId id="387" r:id="rId7"/>
    <p:sldId id="388" r:id="rId8"/>
    <p:sldId id="382" r:id="rId9"/>
    <p:sldId id="402" r:id="rId10"/>
    <p:sldId id="363" r:id="rId11"/>
    <p:sldId id="483" r:id="rId12"/>
    <p:sldId id="470" r:id="rId13"/>
    <p:sldId id="471" r:id="rId14"/>
    <p:sldId id="490" r:id="rId15"/>
    <p:sldId id="468" r:id="rId16"/>
    <p:sldId id="484" r:id="rId17"/>
    <p:sldId id="491" r:id="rId18"/>
    <p:sldId id="492" r:id="rId19"/>
    <p:sldId id="493" r:id="rId20"/>
    <p:sldId id="494" r:id="rId21"/>
    <p:sldId id="495" r:id="rId22"/>
    <p:sldId id="489" r:id="rId23"/>
    <p:sldId id="486" r:id="rId24"/>
    <p:sldId id="487" r:id="rId25"/>
    <p:sldId id="497" r:id="rId26"/>
    <p:sldId id="498" r:id="rId27"/>
    <p:sldId id="500" r:id="rId28"/>
    <p:sldId id="499" r:id="rId29"/>
    <p:sldId id="477" r:id="rId30"/>
    <p:sldId id="456" r:id="rId31"/>
    <p:sldId id="457" r:id="rId32"/>
    <p:sldId id="458" r:id="rId33"/>
    <p:sldId id="459" r:id="rId34"/>
    <p:sldId id="478" r:id="rId35"/>
    <p:sldId id="465" r:id="rId36"/>
    <p:sldId id="479" r:id="rId37"/>
    <p:sldId id="467"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406" autoAdjust="0"/>
  </p:normalViewPr>
  <p:slideViewPr>
    <p:cSldViewPr>
      <p:cViewPr varScale="1">
        <p:scale>
          <a:sx n="89" d="100"/>
          <a:sy n="89" d="100"/>
        </p:scale>
        <p:origin x="156"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69" d="100"/>
          <a:sy n="69"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10C143AB-A0EC-42CA-837A-35AE792DBCBF}" type="datetimeFigureOut">
              <a:rPr lang="en-AU"/>
              <a:pPr>
                <a:defRPr/>
              </a:pPr>
              <a:t>18/08/2013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0C8AAA-0504-460A-B1D3-F10CA8717963}" type="slidenum">
              <a:rPr lang="en-AU"/>
              <a:pPr>
                <a:defRPr/>
              </a:pPr>
              <a:t>‹#›</a:t>
            </a:fld>
            <a:endParaRPr lang="en-AU"/>
          </a:p>
        </p:txBody>
      </p:sp>
    </p:spTree>
    <p:extLst>
      <p:ext uri="{BB962C8B-B14F-4D97-AF65-F5344CB8AC3E}">
        <p14:creationId xmlns:p14="http://schemas.microsoft.com/office/powerpoint/2010/main" val="3345242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196442-C0CD-42A3-A169-2F0C305BE3FC}" type="datetimeFigureOut">
              <a:rPr lang="en-US"/>
              <a:pPr>
                <a:defRPr/>
              </a:pPr>
              <a:t>8/18/2013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3D8F7E-AF5B-4156-9DC1-3091A8199156}" type="slidenum">
              <a:rPr lang="en-AU"/>
              <a:pPr>
                <a:defRPr/>
              </a:pPr>
              <a:t>‹#›</a:t>
            </a:fld>
            <a:endParaRPr lang="en-AU"/>
          </a:p>
        </p:txBody>
      </p:sp>
    </p:spTree>
    <p:extLst>
      <p:ext uri="{BB962C8B-B14F-4D97-AF65-F5344CB8AC3E}">
        <p14:creationId xmlns:p14="http://schemas.microsoft.com/office/powerpoint/2010/main" val="2392435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7C4802-4E18-4D0F-ABEC-0D1BA3D3EB2E}" type="slidenum">
              <a:rPr lang="en-AU"/>
              <a:pPr>
                <a:spcBef>
                  <a:spcPct val="0"/>
                </a:spcBef>
              </a:pPr>
              <a:t>1</a:t>
            </a:fld>
            <a:endParaRPr lang="en-AU"/>
          </a:p>
        </p:txBody>
      </p:sp>
    </p:spTree>
    <p:extLst>
      <p:ext uri="{BB962C8B-B14F-4D97-AF65-F5344CB8AC3E}">
        <p14:creationId xmlns:p14="http://schemas.microsoft.com/office/powerpoint/2010/main" val="220972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Separation of the clinical and technical concerns – archetypes &amp; templates are built by clinicians independently of the software. Engineers can build the software without need for upfront understanding the content that will be contained within the EHR.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129410-242F-49E0-A997-BA078264738E}" type="slidenum">
              <a:rPr lang="en-AU"/>
              <a:pPr>
                <a:spcBef>
                  <a:spcPct val="0"/>
                </a:spcBef>
              </a:pPr>
              <a:t>11</a:t>
            </a:fld>
            <a:endParaRPr lang="en-AU"/>
          </a:p>
        </p:txBody>
      </p:sp>
    </p:spTree>
    <p:extLst>
      <p:ext uri="{BB962C8B-B14F-4D97-AF65-F5344CB8AC3E}">
        <p14:creationId xmlns:p14="http://schemas.microsoft.com/office/powerpoint/2010/main" val="359868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C63944E5-1173-4574-83BE-DF9D8F76C7DE}" type="slidenum">
              <a:rPr lang="en-US" smtClean="0"/>
              <a:pPr/>
              <a:t>15</a:t>
            </a:fld>
            <a:endParaRPr lang="en-US"/>
          </a:p>
        </p:txBody>
      </p:sp>
    </p:spTree>
    <p:extLst>
      <p:ext uri="{BB962C8B-B14F-4D97-AF65-F5344CB8AC3E}">
        <p14:creationId xmlns:p14="http://schemas.microsoft.com/office/powerpoint/2010/main" val="225197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was the </a:t>
            </a:r>
            <a:r>
              <a:rPr lang="en-AU" dirty="0" err="1" smtClean="0"/>
              <a:t>mindmap</a:t>
            </a:r>
            <a:r>
              <a:rPr lang="en-AU" dirty="0" smtClean="0"/>
              <a:t> that</a:t>
            </a:r>
            <a:r>
              <a:rPr lang="en-AU" baseline="0" dirty="0" smtClean="0"/>
              <a:t> captured the discussions and was the basis for the templates. We used it as a live document that evolved to capture the discussions as they progressed. Then used it as the basis of determining each concept/archetype and templates.</a:t>
            </a:r>
            <a:endParaRPr lang="en-AU" dirty="0"/>
          </a:p>
        </p:txBody>
      </p:sp>
      <p:sp>
        <p:nvSpPr>
          <p:cNvPr id="4" name="Slide Number Placeholder 3"/>
          <p:cNvSpPr>
            <a:spLocks noGrp="1"/>
          </p:cNvSpPr>
          <p:nvPr>
            <p:ph type="sldNum" sz="quarter" idx="10"/>
          </p:nvPr>
        </p:nvSpPr>
        <p:spPr/>
        <p:txBody>
          <a:bodyPr/>
          <a:lstStyle/>
          <a:p>
            <a:fld id="{8892C7E5-1C9A-40B2-BDF3-29D3E6A5B40D}" type="slidenum">
              <a:rPr lang="en-AU" smtClean="0"/>
              <a:t>30</a:t>
            </a:fld>
            <a:endParaRPr lang="en-AU"/>
          </a:p>
        </p:txBody>
      </p:sp>
    </p:spTree>
    <p:extLst>
      <p:ext uri="{BB962C8B-B14F-4D97-AF65-F5344CB8AC3E}">
        <p14:creationId xmlns:p14="http://schemas.microsoft.com/office/powerpoint/2010/main" val="159064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Photos taken during the workshop as we documented</a:t>
            </a:r>
            <a:r>
              <a:rPr lang="en-AU" baseline="0" dirty="0" smtClean="0"/>
              <a:t> the processes</a:t>
            </a:r>
            <a:endParaRPr lang="en-AU" dirty="0"/>
          </a:p>
        </p:txBody>
      </p:sp>
      <p:sp>
        <p:nvSpPr>
          <p:cNvPr id="4" name="Slide Number Placeholder 3"/>
          <p:cNvSpPr>
            <a:spLocks noGrp="1"/>
          </p:cNvSpPr>
          <p:nvPr>
            <p:ph type="sldNum" sz="quarter" idx="10"/>
          </p:nvPr>
        </p:nvSpPr>
        <p:spPr/>
        <p:txBody>
          <a:bodyPr/>
          <a:lstStyle/>
          <a:p>
            <a:fld id="{8892C7E5-1C9A-40B2-BDF3-29D3E6A5B40D}" type="slidenum">
              <a:rPr lang="en-AU" smtClean="0"/>
              <a:t>31</a:t>
            </a:fld>
            <a:endParaRPr lang="en-AU"/>
          </a:p>
        </p:txBody>
      </p:sp>
    </p:spTree>
    <p:extLst>
      <p:ext uri="{BB962C8B-B14F-4D97-AF65-F5344CB8AC3E}">
        <p14:creationId xmlns:p14="http://schemas.microsoft.com/office/powerpoint/2010/main" val="47847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Template built in parallel to the </a:t>
            </a:r>
            <a:r>
              <a:rPr lang="en-AU" dirty="0" err="1" smtClean="0"/>
              <a:t>mindmap</a:t>
            </a:r>
            <a:r>
              <a:rPr lang="en-AU" dirty="0" smtClean="0"/>
              <a:t> using</a:t>
            </a:r>
            <a:r>
              <a:rPr lang="en-AU" baseline="0" dirty="0" smtClean="0"/>
              <a:t> the existing archetypes and identifying those that need modification and new ones to be created.</a:t>
            </a:r>
            <a:endParaRPr lang="en-AU" dirty="0"/>
          </a:p>
        </p:txBody>
      </p:sp>
      <p:sp>
        <p:nvSpPr>
          <p:cNvPr id="4" name="Slide Number Placeholder 3"/>
          <p:cNvSpPr>
            <a:spLocks noGrp="1"/>
          </p:cNvSpPr>
          <p:nvPr>
            <p:ph type="sldNum" sz="quarter" idx="10"/>
          </p:nvPr>
        </p:nvSpPr>
        <p:spPr/>
        <p:txBody>
          <a:bodyPr/>
          <a:lstStyle/>
          <a:p>
            <a:fld id="{8892C7E5-1C9A-40B2-BDF3-29D3E6A5B40D}" type="slidenum">
              <a:rPr lang="en-AU" smtClean="0"/>
              <a:t>32</a:t>
            </a:fld>
            <a:endParaRPr lang="en-AU"/>
          </a:p>
        </p:txBody>
      </p:sp>
    </p:spTree>
    <p:extLst>
      <p:ext uri="{BB962C8B-B14F-4D97-AF65-F5344CB8AC3E}">
        <p14:creationId xmlns:p14="http://schemas.microsoft.com/office/powerpoint/2010/main" val="1700003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‘clinician-friendly’, non-technical view of the template for content validation. This</a:t>
            </a:r>
            <a:r>
              <a:rPr lang="en-AU" baseline="0" dirty="0" smtClean="0"/>
              <a:t> is deliberately simplistic and ‘ugly’ and avoiding any notion of workflow or screens to ensure the validation process focusses as much as possible on the content alone.</a:t>
            </a:r>
            <a:endParaRPr lang="en-AU" dirty="0"/>
          </a:p>
        </p:txBody>
      </p:sp>
      <p:sp>
        <p:nvSpPr>
          <p:cNvPr id="4" name="Slide Number Placeholder 3"/>
          <p:cNvSpPr>
            <a:spLocks noGrp="1"/>
          </p:cNvSpPr>
          <p:nvPr>
            <p:ph type="sldNum" sz="quarter" idx="10"/>
          </p:nvPr>
        </p:nvSpPr>
        <p:spPr/>
        <p:txBody>
          <a:bodyPr/>
          <a:lstStyle/>
          <a:p>
            <a:fld id="{8892C7E5-1C9A-40B2-BDF3-29D3E6A5B40D}" type="slidenum">
              <a:rPr lang="en-AU" smtClean="0"/>
              <a:t>33</a:t>
            </a:fld>
            <a:endParaRPr lang="en-AU"/>
          </a:p>
        </p:txBody>
      </p:sp>
    </p:spTree>
    <p:extLst>
      <p:ext uri="{BB962C8B-B14F-4D97-AF65-F5344CB8AC3E}">
        <p14:creationId xmlns:p14="http://schemas.microsoft.com/office/powerpoint/2010/main" val="102345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Simple stats on archetype re-use based on the mindmap requirements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1E4BA-C890-4632-BD4B-D1C8F45F3579}" type="slidenum">
              <a:rPr lang="en-AU">
                <a:latin typeface="Calibri" panose="020F0502020204030204" pitchFamily="34" charset="0"/>
              </a:rPr>
              <a:pPr/>
              <a:t>34</a:t>
            </a:fld>
            <a:endParaRPr lang="en-AU">
              <a:latin typeface="Calibri" panose="020F0502020204030204" pitchFamily="34" charset="0"/>
            </a:endParaRPr>
          </a:p>
        </p:txBody>
      </p:sp>
    </p:spTree>
    <p:extLst>
      <p:ext uri="{BB962C8B-B14F-4D97-AF65-F5344CB8AC3E}">
        <p14:creationId xmlns:p14="http://schemas.microsoft.com/office/powerpoint/2010/main" val="315692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Analysis of all the current</a:t>
            </a:r>
            <a:r>
              <a:rPr lang="en-AU" baseline="0" dirty="0" smtClean="0"/>
              <a:t> archetypes being used across all 3 projects in the NT subdomain as they are used in NT templates. The templates are listed across the top, the archetypes down the side. </a:t>
            </a:r>
          </a:p>
          <a:p>
            <a:pPr marL="171450" indent="-171450">
              <a:buFont typeface="Arial" panose="020B0604020202020204" pitchFamily="34" charset="0"/>
              <a:buChar char="•"/>
            </a:pPr>
            <a:r>
              <a:rPr lang="en-AU" baseline="0" dirty="0" smtClean="0"/>
              <a:t>The numbers in the main, white area represent the archetype use per template.</a:t>
            </a:r>
          </a:p>
          <a:p>
            <a:pPr marL="171450" indent="-171450">
              <a:buFont typeface="Arial" panose="020B0604020202020204" pitchFamily="34" charset="0"/>
              <a:buChar char="•"/>
            </a:pPr>
            <a:r>
              <a:rPr lang="en-AU" baseline="0" dirty="0" smtClean="0"/>
              <a:t>The numbers in the grey horizontal column at the top represent the total number of archetypes per template </a:t>
            </a:r>
            <a:r>
              <a:rPr lang="en-AU" baseline="0" dirty="0" err="1" smtClean="0"/>
              <a:t>ie</a:t>
            </a:r>
            <a:r>
              <a:rPr lang="en-AU" baseline="0" dirty="0" smtClean="0"/>
              <a:t> 14 archetypes are used in the Shared Antenatal Record, 49 in the Audiologist Consultation etc.</a:t>
            </a:r>
          </a:p>
          <a:p>
            <a:pPr marL="171450" indent="-171450">
              <a:buFont typeface="Arial" panose="020B0604020202020204" pitchFamily="34" charset="0"/>
              <a:buChar char="•"/>
            </a:pPr>
            <a:r>
              <a:rPr lang="en-AU" baseline="0" dirty="0" smtClean="0"/>
              <a:t>The numbers in the grey second column represent the number of times an archetype is reused across all of the templates.</a:t>
            </a:r>
          </a:p>
          <a:p>
            <a:endParaRPr lang="en-AU" dirty="0"/>
          </a:p>
        </p:txBody>
      </p:sp>
      <p:sp>
        <p:nvSpPr>
          <p:cNvPr id="4" name="Slide Number Placeholder 3"/>
          <p:cNvSpPr>
            <a:spLocks noGrp="1"/>
          </p:cNvSpPr>
          <p:nvPr>
            <p:ph type="sldNum" sz="quarter" idx="10"/>
          </p:nvPr>
        </p:nvSpPr>
        <p:spPr/>
        <p:txBody>
          <a:bodyPr/>
          <a:lstStyle/>
          <a:p>
            <a:fld id="{8892C7E5-1C9A-40B2-BDF3-29D3E6A5B40D}" type="slidenum">
              <a:rPr lang="en-AU" smtClean="0"/>
              <a:t>35</a:t>
            </a:fld>
            <a:endParaRPr lang="en-AU"/>
          </a:p>
        </p:txBody>
      </p:sp>
    </p:spTree>
    <p:extLst>
      <p:ext uri="{BB962C8B-B14F-4D97-AF65-F5344CB8AC3E}">
        <p14:creationId xmlns:p14="http://schemas.microsoft.com/office/powerpoint/2010/main" val="320595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8B2EA-CBB9-4C10-8502-D028B434C3FF}" type="slidenum">
              <a:rPr lang="en-AU" smtClean="0"/>
              <a:pPr fontAlgn="base">
                <a:spcBef>
                  <a:spcPct val="0"/>
                </a:spcBef>
                <a:spcAft>
                  <a:spcPct val="0"/>
                </a:spcAft>
                <a:defRPr/>
              </a:pPr>
              <a:t>2</a:t>
            </a:fld>
            <a:endParaRPr lang="en-AU" smtClean="0"/>
          </a:p>
        </p:txBody>
      </p:sp>
    </p:spTree>
    <p:extLst>
      <p:ext uri="{BB962C8B-B14F-4D97-AF65-F5344CB8AC3E}">
        <p14:creationId xmlns:p14="http://schemas.microsoft.com/office/powerpoint/2010/main" val="215281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Need for clinical diversity is underrated. EHR systems corral clinicians into certain types of recording etc, but for safety we need more diverse ways for clinicians to record what they need for patient care, and also to ensure that what is exchanged is appropriate for the patient and their circumstances. A ‘one size fits all’ coument approach to emergency summaries or messages can be potientially unsafe. Elderly, pregnancy, chronic disease, paediatrics are extremely common examples where there are specific additional requirements needed to summary data sets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FFBA3-0230-4789-AB9D-EDCC880AE9DF}" type="slidenum">
              <a:rPr lang="en-AU"/>
              <a:pPr>
                <a:spcBef>
                  <a:spcPct val="0"/>
                </a:spcBef>
              </a:pPr>
              <a:t>4</a:t>
            </a:fld>
            <a:endParaRPr lang="en-AU"/>
          </a:p>
        </p:txBody>
      </p:sp>
    </p:spTree>
    <p:extLst>
      <p:ext uri="{BB962C8B-B14F-4D97-AF65-F5344CB8AC3E}">
        <p14:creationId xmlns:p14="http://schemas.microsoft.com/office/powerpoint/2010/main" val="307945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smtClean="0"/>
              <a:t>What if approach the problem from a different direction, where we make the focus of EHR development the clinical knowledge, the clinical content of an EHR?</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837099-53DD-4A36-93A7-4B2E799DCFC0}" type="slidenum">
              <a:rPr lang="en-US"/>
              <a:pPr>
                <a:spcBef>
                  <a:spcPct val="0"/>
                </a:spcBef>
              </a:pPr>
              <a:t>5</a:t>
            </a:fld>
            <a:endParaRPr lang="en-US"/>
          </a:p>
        </p:txBody>
      </p:sp>
    </p:spTree>
    <p:extLst>
      <p:ext uri="{BB962C8B-B14F-4D97-AF65-F5344CB8AC3E}">
        <p14:creationId xmlns:p14="http://schemas.microsoft.com/office/powerpoint/2010/main" val="36543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smtClean="0"/>
              <a:t>Underpin the clinical content with a Reference Model to create computable clinical data models.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28BD2-8D07-450F-AE68-BE9117633B83}" type="slidenum">
              <a:rPr lang="en-US"/>
              <a:pPr>
                <a:spcBef>
                  <a:spcPct val="0"/>
                </a:spcBef>
              </a:pPr>
              <a:t>6</a:t>
            </a:fld>
            <a:endParaRPr lang="en-US"/>
          </a:p>
        </p:txBody>
      </p:sp>
    </p:spTree>
    <p:extLst>
      <p:ext uri="{BB962C8B-B14F-4D97-AF65-F5344CB8AC3E}">
        <p14:creationId xmlns:p14="http://schemas.microsoft.com/office/powerpoint/2010/main" val="24415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smtClean="0"/>
              <a:t>Output of computable models are numerous, generated from the same source knowledge models. Includes ability for message content to be drawn directly from the EHR data etc.</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8BDCC-52F0-4E24-96AE-0996F6E8EC3D}" type="slidenum">
              <a:rPr lang="en-US"/>
              <a:pPr>
                <a:spcBef>
                  <a:spcPct val="0"/>
                </a:spcBef>
              </a:pPr>
              <a:t>7</a:t>
            </a:fld>
            <a:endParaRPr lang="en-US"/>
          </a:p>
        </p:txBody>
      </p:sp>
    </p:spTree>
    <p:extLst>
      <p:ext uri="{BB962C8B-B14F-4D97-AF65-F5344CB8AC3E}">
        <p14:creationId xmlns:p14="http://schemas.microsoft.com/office/powerpoint/2010/main" val="72001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smtClean="0"/>
              <a:t>In the openEHR space, the knowledge models are archetypes and templates.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DC573-8F00-484B-BF86-26AF9B700E81}" type="slidenum">
              <a:rPr lang="en-US"/>
              <a:pPr>
                <a:spcBef>
                  <a:spcPct val="0"/>
                </a:spcBef>
              </a:pPr>
              <a:t>8</a:t>
            </a:fld>
            <a:endParaRPr lang="en-US"/>
          </a:p>
        </p:txBody>
      </p:sp>
    </p:spTree>
    <p:extLst>
      <p:ext uri="{BB962C8B-B14F-4D97-AF65-F5344CB8AC3E}">
        <p14:creationId xmlns:p14="http://schemas.microsoft.com/office/powerpoint/2010/main" val="266064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Time will be required to develop the core content models in the first instance, but not more than is required for each current message negotiation, and when these models are increasingly re-used, they will accelerate modelling of complex model such as templates for clinical use cases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A6C56D-BEA5-4FEE-9214-72EE8F7551C2}" type="slidenum">
              <a:rPr lang="en-AU"/>
              <a:pPr>
                <a:spcBef>
                  <a:spcPct val="0"/>
                </a:spcBef>
              </a:pPr>
              <a:t>9</a:t>
            </a:fld>
            <a:endParaRPr lang="en-AU"/>
          </a:p>
        </p:txBody>
      </p:sp>
    </p:spTree>
    <p:extLst>
      <p:ext uri="{BB962C8B-B14F-4D97-AF65-F5344CB8AC3E}">
        <p14:creationId xmlns:p14="http://schemas.microsoft.com/office/powerpoint/2010/main" val="245479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F40857-0023-49ED-94D8-5FF58E428A69}" type="slidenum">
              <a:rPr lang="en-AU"/>
              <a:pPr>
                <a:spcBef>
                  <a:spcPct val="0"/>
                </a:spcBef>
              </a:pPr>
              <a:t>10</a:t>
            </a:fld>
            <a:endParaRPr lang="en-AU"/>
          </a:p>
        </p:txBody>
      </p:sp>
    </p:spTree>
    <p:extLst>
      <p:ext uri="{BB962C8B-B14F-4D97-AF65-F5344CB8AC3E}">
        <p14:creationId xmlns:p14="http://schemas.microsoft.com/office/powerpoint/2010/main" val="54746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0" name="Date Placeholder 27"/>
          <p:cNvSpPr>
            <a:spLocks noGrp="1"/>
          </p:cNvSpPr>
          <p:nvPr>
            <p:ph type="dt" sz="half" idx="10"/>
          </p:nvPr>
        </p:nvSpPr>
        <p:spPr/>
        <p:txBody>
          <a:bodyPr/>
          <a:lstStyle>
            <a:lvl1pPr>
              <a:defRPr/>
            </a:lvl1pPr>
            <a:extLst/>
          </a:lstStyle>
          <a:p>
            <a:pPr>
              <a:defRPr/>
            </a:pPr>
            <a:fld id="{C835F29B-3067-44D1-B487-08CC0CC0B9D2}" type="datetimeFigureOut">
              <a:rPr lang="en-US" smtClean="0"/>
              <a:pPr>
                <a:defRPr/>
              </a:pPr>
              <a:t>8/18/2013</a:t>
            </a:fld>
            <a:endParaRPr lang="en-AU"/>
          </a:p>
        </p:txBody>
      </p:sp>
      <p:sp>
        <p:nvSpPr>
          <p:cNvPr id="11" name="Footer Placeholder 16"/>
          <p:cNvSpPr>
            <a:spLocks noGrp="1"/>
          </p:cNvSpPr>
          <p:nvPr>
            <p:ph type="ftr" sz="quarter" idx="11"/>
          </p:nvPr>
        </p:nvSpPr>
        <p:spPr/>
        <p:txBody>
          <a:bodyPr/>
          <a:lstStyle>
            <a:lvl1pPr>
              <a:defRPr/>
            </a:lvl1pPr>
            <a:extLst/>
          </a:lstStyle>
          <a:p>
            <a:pPr>
              <a:defRPr/>
            </a:pPr>
            <a:endParaRPr lang="en-AU"/>
          </a:p>
        </p:txBody>
      </p:sp>
      <p:sp>
        <p:nvSpPr>
          <p:cNvPr id="12" name="Slide Number Placeholder 28"/>
          <p:cNvSpPr>
            <a:spLocks noGrp="1"/>
          </p:cNvSpPr>
          <p:nvPr>
            <p:ph type="sldNum" sz="quarter" idx="12"/>
          </p:nvPr>
        </p:nvSpPr>
        <p:spPr/>
        <p:txBody>
          <a:bodyPr/>
          <a:lstStyle>
            <a:lvl1pPr>
              <a:defRPr/>
            </a:lvl1pPr>
          </a:lstStyle>
          <a:p>
            <a:pPr>
              <a:defRPr/>
            </a:pPr>
            <a:fld id="{91C293FC-0169-4884-8706-7C842E316E89}" type="slidenum">
              <a:rPr lang="en-AU" smtClean="0"/>
              <a:pPr>
                <a:defRPr/>
              </a:pPr>
              <a:t>‹#›</a:t>
            </a:fld>
            <a:endParaRPr lang="en-AU"/>
          </a:p>
        </p:txBody>
      </p:sp>
    </p:spTree>
    <p:extLst>
      <p:ext uri="{BB962C8B-B14F-4D97-AF65-F5344CB8AC3E}">
        <p14:creationId xmlns:p14="http://schemas.microsoft.com/office/powerpoint/2010/main" val="294959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77FB9BE-9F1B-4A75-906A-9AC70E71A87C}" type="datetimeFigureOut">
              <a:rPr lang="en-US" smtClean="0"/>
              <a:pPr>
                <a:defRPr/>
              </a:pPr>
              <a:t>8/18/2013</a:t>
            </a:fld>
            <a:endParaRPr lang="en-AU"/>
          </a:p>
        </p:txBody>
      </p:sp>
      <p:sp>
        <p:nvSpPr>
          <p:cNvPr id="5" name="Footer Placeholder 2"/>
          <p:cNvSpPr>
            <a:spLocks noGrp="1"/>
          </p:cNvSpPr>
          <p:nvPr>
            <p:ph type="ftr" sz="quarter" idx="11"/>
          </p:nvPr>
        </p:nvSpPr>
        <p:spPr/>
        <p:txBody>
          <a:bodyPr/>
          <a:lstStyle>
            <a:lvl1pPr>
              <a:defRPr/>
            </a:lvl1pPr>
          </a:lstStyle>
          <a:p>
            <a:pPr>
              <a:defRPr/>
            </a:pPr>
            <a:endParaRPr lang="en-AU"/>
          </a:p>
        </p:txBody>
      </p:sp>
      <p:sp>
        <p:nvSpPr>
          <p:cNvPr id="6" name="Slide Number Placeholder 22"/>
          <p:cNvSpPr>
            <a:spLocks noGrp="1"/>
          </p:cNvSpPr>
          <p:nvPr>
            <p:ph type="sldNum" sz="quarter" idx="12"/>
          </p:nvPr>
        </p:nvSpPr>
        <p:spPr/>
        <p:txBody>
          <a:bodyPr/>
          <a:lstStyle>
            <a:lvl1pPr>
              <a:defRPr/>
            </a:lvl1pPr>
          </a:lstStyle>
          <a:p>
            <a:pPr>
              <a:defRPr/>
            </a:pPr>
            <a:fld id="{59FC79E9-0594-4119-A017-B0EF3899552B}" type="slidenum">
              <a:rPr lang="en-AU" smtClean="0"/>
              <a:pPr>
                <a:defRPr/>
              </a:pPr>
              <a:t>‹#›</a:t>
            </a:fld>
            <a:endParaRPr lang="en-AU"/>
          </a:p>
        </p:txBody>
      </p:sp>
    </p:spTree>
    <p:extLst>
      <p:ext uri="{BB962C8B-B14F-4D97-AF65-F5344CB8AC3E}">
        <p14:creationId xmlns:p14="http://schemas.microsoft.com/office/powerpoint/2010/main" val="222289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0F4074-461E-42C6-AFD4-821C88DCD3FE}" type="datetimeFigureOut">
              <a:rPr lang="en-US" smtClean="0"/>
              <a:pPr>
                <a:defRPr/>
              </a:pPr>
              <a:t>8/18/2013</a:t>
            </a:fld>
            <a:endParaRPr lang="en-AU"/>
          </a:p>
        </p:txBody>
      </p:sp>
      <p:sp>
        <p:nvSpPr>
          <p:cNvPr id="5" name="Footer Placeholder 2"/>
          <p:cNvSpPr>
            <a:spLocks noGrp="1"/>
          </p:cNvSpPr>
          <p:nvPr>
            <p:ph type="ftr" sz="quarter" idx="11"/>
          </p:nvPr>
        </p:nvSpPr>
        <p:spPr/>
        <p:txBody>
          <a:bodyPr/>
          <a:lstStyle>
            <a:lvl1pPr>
              <a:defRPr/>
            </a:lvl1pPr>
          </a:lstStyle>
          <a:p>
            <a:pPr>
              <a:defRPr/>
            </a:pPr>
            <a:endParaRPr lang="en-AU"/>
          </a:p>
        </p:txBody>
      </p:sp>
      <p:sp>
        <p:nvSpPr>
          <p:cNvPr id="6" name="Slide Number Placeholder 22"/>
          <p:cNvSpPr>
            <a:spLocks noGrp="1"/>
          </p:cNvSpPr>
          <p:nvPr>
            <p:ph type="sldNum" sz="quarter" idx="12"/>
          </p:nvPr>
        </p:nvSpPr>
        <p:spPr/>
        <p:txBody>
          <a:bodyPr/>
          <a:lstStyle>
            <a:lvl1pPr>
              <a:defRPr/>
            </a:lvl1pPr>
          </a:lstStyle>
          <a:p>
            <a:pPr>
              <a:defRPr/>
            </a:pPr>
            <a:fld id="{C5469A23-90B5-46DF-99CE-A46432F11F45}" type="slidenum">
              <a:rPr lang="en-AU" smtClean="0"/>
              <a:pPr>
                <a:defRPr/>
              </a:pPr>
              <a:t>‹#›</a:t>
            </a:fld>
            <a:endParaRPr lang="en-AU"/>
          </a:p>
        </p:txBody>
      </p:sp>
    </p:spTree>
    <p:extLst>
      <p:ext uri="{BB962C8B-B14F-4D97-AF65-F5344CB8AC3E}">
        <p14:creationId xmlns:p14="http://schemas.microsoft.com/office/powerpoint/2010/main" val="38674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58775"/>
            <a:ext cx="8218488"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341438"/>
            <a:ext cx="7786687" cy="4789487"/>
          </a:xfrm>
        </p:spPr>
        <p:txBody>
          <a:bodyPr/>
          <a:lstStyle/>
          <a:p>
            <a:pPr lvl="0"/>
            <a:r>
              <a:rPr lang="en-US" noProof="0" smtClean="0"/>
              <a:t>Click icon to add table</a:t>
            </a:r>
          </a:p>
        </p:txBody>
      </p:sp>
      <p:sp>
        <p:nvSpPr>
          <p:cNvPr id="4" name="Rectangle 6"/>
          <p:cNvSpPr>
            <a:spLocks noGrp="1" noChangeArrowheads="1"/>
          </p:cNvSpPr>
          <p:nvPr>
            <p:ph type="ftr" sz="quarter" idx="10"/>
          </p:nvPr>
        </p:nvSpPr>
        <p:spPr/>
        <p:txBody>
          <a:bodyPr/>
          <a:lstStyle>
            <a:lvl1pPr>
              <a:defRPr/>
            </a:lvl1pPr>
          </a:lstStyle>
          <a:p>
            <a:pPr>
              <a:defRPr/>
            </a:pPr>
            <a:r>
              <a:rPr lang="en-AU" smtClean="0"/>
              <a:t>© Ocean Informatics 2010</a:t>
            </a:r>
            <a:endParaRPr lang="en-AU"/>
          </a:p>
        </p:txBody>
      </p:sp>
    </p:spTree>
    <p:extLst>
      <p:ext uri="{BB962C8B-B14F-4D97-AF65-F5344CB8AC3E}">
        <p14:creationId xmlns:p14="http://schemas.microsoft.com/office/powerpoint/2010/main" val="211640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15 Oct 2010</a:t>
            </a:r>
            <a:endParaRPr lang="en-AU"/>
          </a:p>
        </p:txBody>
      </p:sp>
      <p:sp>
        <p:nvSpPr>
          <p:cNvPr id="5" name="Footer Placeholder 2"/>
          <p:cNvSpPr>
            <a:spLocks noGrp="1"/>
          </p:cNvSpPr>
          <p:nvPr>
            <p:ph type="ftr" sz="quarter" idx="11"/>
          </p:nvPr>
        </p:nvSpPr>
        <p:spPr/>
        <p:txBody>
          <a:bodyPr/>
          <a:lstStyle>
            <a:lvl1pPr>
              <a:defRPr/>
            </a:lvl1pPr>
          </a:lstStyle>
          <a:p>
            <a:pPr>
              <a:defRPr/>
            </a:pPr>
            <a:r>
              <a:rPr lang="en-AU" smtClean="0"/>
              <a:t>© Ocean Informatics 2010</a:t>
            </a:r>
            <a:endParaRPr lang="en-AU"/>
          </a:p>
        </p:txBody>
      </p:sp>
      <p:sp>
        <p:nvSpPr>
          <p:cNvPr id="6" name="Slide Number Placeholder 22"/>
          <p:cNvSpPr>
            <a:spLocks noGrp="1"/>
          </p:cNvSpPr>
          <p:nvPr>
            <p:ph type="sldNum" sz="quarter" idx="12"/>
          </p:nvPr>
        </p:nvSpPr>
        <p:spPr/>
        <p:txBody>
          <a:bodyPr/>
          <a:lstStyle>
            <a:lvl1pPr>
              <a:defRPr/>
            </a:lvl1pPr>
          </a:lstStyle>
          <a:p>
            <a:pPr>
              <a:defRPr/>
            </a:pPr>
            <a:fld id="{E7CA5BC6-F784-430D-B04F-5680ADBE7274}" type="slidenum">
              <a:rPr lang="en-AU" smtClean="0"/>
              <a:pPr>
                <a:defRPr/>
              </a:pPr>
              <a:t>‹#›</a:t>
            </a:fld>
            <a:endParaRPr lang="en-AU"/>
          </a:p>
        </p:txBody>
      </p:sp>
    </p:spTree>
    <p:extLst>
      <p:ext uri="{BB962C8B-B14F-4D97-AF65-F5344CB8AC3E}">
        <p14:creationId xmlns:p14="http://schemas.microsoft.com/office/powerpoint/2010/main" val="423729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0"/>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 name="Freeform 12"/>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B31204BB-AF48-4F7B-86A2-6979736ADB06}" type="datetimeFigureOut">
              <a:rPr lang="en-US" smtClean="0"/>
              <a:pPr>
                <a:defRPr/>
              </a:pPr>
              <a:t>8/18/2013</a:t>
            </a:fld>
            <a:endParaRPr lang="en-AU"/>
          </a:p>
        </p:txBody>
      </p:sp>
      <p:sp>
        <p:nvSpPr>
          <p:cNvPr id="26" name="Footer Placeholder 4"/>
          <p:cNvSpPr>
            <a:spLocks noGrp="1"/>
          </p:cNvSpPr>
          <p:nvPr>
            <p:ph type="ftr" sz="quarter" idx="11"/>
          </p:nvPr>
        </p:nvSpPr>
        <p:spPr/>
        <p:txBody>
          <a:bodyPr/>
          <a:lstStyle>
            <a:lvl1pPr>
              <a:defRPr/>
            </a:lvl1pPr>
            <a:extLst/>
          </a:lstStyle>
          <a:p>
            <a:pPr>
              <a:defRPr/>
            </a:pPr>
            <a:endParaRPr lang="en-AU"/>
          </a:p>
        </p:txBody>
      </p:sp>
      <p:sp>
        <p:nvSpPr>
          <p:cNvPr id="27" name="Slide Number Placeholder 5"/>
          <p:cNvSpPr>
            <a:spLocks noGrp="1"/>
          </p:cNvSpPr>
          <p:nvPr>
            <p:ph type="sldNum" sz="quarter" idx="12"/>
          </p:nvPr>
        </p:nvSpPr>
        <p:spPr/>
        <p:txBody>
          <a:bodyPr/>
          <a:lstStyle>
            <a:lvl1pPr>
              <a:defRPr/>
            </a:lvl1pPr>
          </a:lstStyle>
          <a:p>
            <a:pPr>
              <a:defRPr/>
            </a:pPr>
            <a:fld id="{E20300EC-FDC1-4B7B-9C48-64FD1BD79516}" type="slidenum">
              <a:rPr lang="en-AU" smtClean="0"/>
              <a:pPr>
                <a:defRPr/>
              </a:pPr>
              <a:t>‹#›</a:t>
            </a:fld>
            <a:endParaRPr lang="en-AU"/>
          </a:p>
        </p:txBody>
      </p:sp>
    </p:spTree>
    <p:extLst>
      <p:ext uri="{BB962C8B-B14F-4D97-AF65-F5344CB8AC3E}">
        <p14:creationId xmlns:p14="http://schemas.microsoft.com/office/powerpoint/2010/main" val="134572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15 Oct 2010</a:t>
            </a:r>
            <a:endParaRPr lang="en-AU"/>
          </a:p>
        </p:txBody>
      </p:sp>
      <p:sp>
        <p:nvSpPr>
          <p:cNvPr id="6" name="Footer Placeholder 5"/>
          <p:cNvSpPr>
            <a:spLocks noGrp="1"/>
          </p:cNvSpPr>
          <p:nvPr>
            <p:ph type="ftr" sz="quarter" idx="11"/>
          </p:nvPr>
        </p:nvSpPr>
        <p:spPr/>
        <p:txBody>
          <a:bodyPr/>
          <a:lstStyle>
            <a:lvl1pPr>
              <a:defRPr/>
            </a:lvl1pPr>
            <a:extLst/>
          </a:lstStyle>
          <a:p>
            <a:pPr>
              <a:defRPr/>
            </a:pPr>
            <a:r>
              <a:rPr lang="en-AU" smtClean="0"/>
              <a:t>© Ocean Informatics 2010</a:t>
            </a:r>
            <a:endParaRPr lang="en-AU"/>
          </a:p>
        </p:txBody>
      </p:sp>
      <p:sp>
        <p:nvSpPr>
          <p:cNvPr id="7" name="Slide Number Placeholder 6"/>
          <p:cNvSpPr>
            <a:spLocks noGrp="1"/>
          </p:cNvSpPr>
          <p:nvPr>
            <p:ph type="sldNum" sz="quarter" idx="12"/>
          </p:nvPr>
        </p:nvSpPr>
        <p:spPr/>
        <p:txBody>
          <a:bodyPr/>
          <a:lstStyle>
            <a:lvl1pPr>
              <a:defRPr/>
            </a:lvl1pPr>
          </a:lstStyle>
          <a:p>
            <a:pPr>
              <a:defRPr/>
            </a:pPr>
            <a:fld id="{C61093E2-805C-4C26-B792-033E62E8E15F}" type="slidenum">
              <a:rPr lang="en-AU" smtClean="0"/>
              <a:pPr>
                <a:defRPr/>
              </a:pPr>
              <a:t>‹#›</a:t>
            </a:fld>
            <a:endParaRPr lang="en-AU"/>
          </a:p>
        </p:txBody>
      </p:sp>
    </p:spTree>
    <p:extLst>
      <p:ext uri="{BB962C8B-B14F-4D97-AF65-F5344CB8AC3E}">
        <p14:creationId xmlns:p14="http://schemas.microsoft.com/office/powerpoint/2010/main" val="255755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AAF0F6D8-0BF1-4F54-B1C2-AA38EF43BFFC}" type="datetimeFigureOut">
              <a:rPr lang="en-US" smtClean="0"/>
              <a:pPr>
                <a:defRPr/>
              </a:pPr>
              <a:t>8/18/2013</a:t>
            </a:fld>
            <a:endParaRPr lang="en-AU"/>
          </a:p>
        </p:txBody>
      </p:sp>
      <p:sp>
        <p:nvSpPr>
          <p:cNvPr id="18" name="Footer Placeholder 7"/>
          <p:cNvSpPr>
            <a:spLocks noGrp="1"/>
          </p:cNvSpPr>
          <p:nvPr>
            <p:ph type="ftr" sz="quarter" idx="11"/>
          </p:nvPr>
        </p:nvSpPr>
        <p:spPr/>
        <p:txBody>
          <a:bodyPr/>
          <a:lstStyle>
            <a:lvl1pPr>
              <a:defRPr/>
            </a:lvl1pPr>
            <a:extLst/>
          </a:lstStyle>
          <a:p>
            <a:pPr>
              <a:defRPr/>
            </a:pPr>
            <a:endParaRPr lang="en-AU"/>
          </a:p>
        </p:txBody>
      </p:sp>
      <p:sp>
        <p:nvSpPr>
          <p:cNvPr id="19" name="Slide Number Placeholder 8"/>
          <p:cNvSpPr>
            <a:spLocks noGrp="1"/>
          </p:cNvSpPr>
          <p:nvPr>
            <p:ph type="sldNum" sz="quarter" idx="12"/>
          </p:nvPr>
        </p:nvSpPr>
        <p:spPr/>
        <p:txBody>
          <a:bodyPr/>
          <a:lstStyle>
            <a:lvl1pPr>
              <a:defRPr/>
            </a:lvl1pPr>
          </a:lstStyle>
          <a:p>
            <a:pPr>
              <a:defRPr/>
            </a:pPr>
            <a:fld id="{D29C10E3-F226-4F70-895A-5C0F5722700B}" type="slidenum">
              <a:rPr lang="en-AU" smtClean="0"/>
              <a:pPr>
                <a:defRPr/>
              </a:pPr>
              <a:t>‹#›</a:t>
            </a:fld>
            <a:endParaRPr lang="en-AU"/>
          </a:p>
        </p:txBody>
      </p:sp>
    </p:spTree>
    <p:extLst>
      <p:ext uri="{BB962C8B-B14F-4D97-AF65-F5344CB8AC3E}">
        <p14:creationId xmlns:p14="http://schemas.microsoft.com/office/powerpoint/2010/main" val="238853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B648DB2-D31A-40F7-AEB2-FF39E8B2A90A}" type="datetimeFigureOut">
              <a:rPr lang="en-US" smtClean="0"/>
              <a:pPr>
                <a:defRPr/>
              </a:pPr>
              <a:t>8/18/2013</a:t>
            </a:fld>
            <a:endParaRPr lang="en-AU"/>
          </a:p>
        </p:txBody>
      </p:sp>
      <p:sp>
        <p:nvSpPr>
          <p:cNvPr id="4" name="Footer Placeholder 2"/>
          <p:cNvSpPr>
            <a:spLocks noGrp="1"/>
          </p:cNvSpPr>
          <p:nvPr>
            <p:ph type="ftr" sz="quarter" idx="11"/>
          </p:nvPr>
        </p:nvSpPr>
        <p:spPr/>
        <p:txBody>
          <a:bodyPr/>
          <a:lstStyle>
            <a:lvl1pPr>
              <a:defRPr/>
            </a:lvl1pPr>
          </a:lstStyle>
          <a:p>
            <a:pPr>
              <a:defRPr/>
            </a:pPr>
            <a:endParaRPr lang="en-AU"/>
          </a:p>
        </p:txBody>
      </p:sp>
      <p:sp>
        <p:nvSpPr>
          <p:cNvPr id="5" name="Slide Number Placeholder 22"/>
          <p:cNvSpPr>
            <a:spLocks noGrp="1"/>
          </p:cNvSpPr>
          <p:nvPr>
            <p:ph type="sldNum" sz="quarter" idx="12"/>
          </p:nvPr>
        </p:nvSpPr>
        <p:spPr/>
        <p:txBody>
          <a:bodyPr/>
          <a:lstStyle>
            <a:lvl1pPr>
              <a:defRPr/>
            </a:lvl1pPr>
          </a:lstStyle>
          <a:p>
            <a:pPr>
              <a:defRPr/>
            </a:pPr>
            <a:fld id="{631FE85F-3A2C-42C3-8383-A0E0C1561A7C}" type="slidenum">
              <a:rPr lang="en-AU" smtClean="0"/>
              <a:pPr>
                <a:defRPr/>
              </a:pPr>
              <a:t>‹#›</a:t>
            </a:fld>
            <a:endParaRPr lang="en-AU"/>
          </a:p>
        </p:txBody>
      </p:sp>
    </p:spTree>
    <p:extLst>
      <p:ext uri="{BB962C8B-B14F-4D97-AF65-F5344CB8AC3E}">
        <p14:creationId xmlns:p14="http://schemas.microsoft.com/office/powerpoint/2010/main" val="28669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02A7D47-0FFF-4A8A-A1A2-7003245564A6}" type="datetimeFigureOut">
              <a:rPr lang="en-US" smtClean="0"/>
              <a:pPr>
                <a:defRPr/>
              </a:pPr>
              <a:t>8/18/2013</a:t>
            </a:fld>
            <a:endParaRPr lang="en-AU"/>
          </a:p>
        </p:txBody>
      </p:sp>
      <p:sp>
        <p:nvSpPr>
          <p:cNvPr id="3" name="Footer Placeholder 2"/>
          <p:cNvSpPr>
            <a:spLocks noGrp="1"/>
          </p:cNvSpPr>
          <p:nvPr>
            <p:ph type="ftr" sz="quarter" idx="11"/>
          </p:nvPr>
        </p:nvSpPr>
        <p:spPr/>
        <p:txBody>
          <a:bodyPr/>
          <a:lstStyle>
            <a:lvl1pPr>
              <a:defRPr/>
            </a:lvl1pPr>
            <a:extLst/>
          </a:lstStyle>
          <a:p>
            <a:pPr>
              <a:defRPr/>
            </a:pPr>
            <a:endParaRPr lang="en-AU"/>
          </a:p>
        </p:txBody>
      </p:sp>
      <p:sp>
        <p:nvSpPr>
          <p:cNvPr id="4" name="Slide Number Placeholder 3"/>
          <p:cNvSpPr>
            <a:spLocks noGrp="1"/>
          </p:cNvSpPr>
          <p:nvPr>
            <p:ph type="sldNum" sz="quarter" idx="12"/>
          </p:nvPr>
        </p:nvSpPr>
        <p:spPr/>
        <p:txBody>
          <a:bodyPr/>
          <a:lstStyle>
            <a:lvl1pPr>
              <a:defRPr/>
            </a:lvl1pPr>
          </a:lstStyle>
          <a:p>
            <a:pPr>
              <a:defRPr/>
            </a:pPr>
            <a:fld id="{5DF7FE7A-6284-4A3C-B148-A11DB8B68003}" type="slidenum">
              <a:rPr lang="en-AU" smtClean="0"/>
              <a:pPr>
                <a:defRPr/>
              </a:pPr>
              <a:t>‹#›</a:t>
            </a:fld>
            <a:endParaRPr lang="en-AU"/>
          </a:p>
        </p:txBody>
      </p:sp>
    </p:spTree>
    <p:extLst>
      <p:ext uri="{BB962C8B-B14F-4D97-AF65-F5344CB8AC3E}">
        <p14:creationId xmlns:p14="http://schemas.microsoft.com/office/powerpoint/2010/main" val="241667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1E4F150-0025-43BB-B901-04D8ADCE3FC2}" type="datetimeFigureOut">
              <a:rPr lang="en-US" smtClean="0"/>
              <a:pPr>
                <a:defRPr/>
              </a:pPr>
              <a:t>8/18/2013</a:t>
            </a:fld>
            <a:endParaRPr lang="en-AU"/>
          </a:p>
        </p:txBody>
      </p:sp>
      <p:sp>
        <p:nvSpPr>
          <p:cNvPr id="6" name="Footer Placeholder 2"/>
          <p:cNvSpPr>
            <a:spLocks noGrp="1"/>
          </p:cNvSpPr>
          <p:nvPr>
            <p:ph type="ftr" sz="quarter" idx="11"/>
          </p:nvPr>
        </p:nvSpPr>
        <p:spPr/>
        <p:txBody>
          <a:bodyPr/>
          <a:lstStyle>
            <a:lvl1pPr>
              <a:defRPr/>
            </a:lvl1pPr>
          </a:lstStyle>
          <a:p>
            <a:pPr>
              <a:defRPr/>
            </a:pPr>
            <a:endParaRPr lang="en-AU"/>
          </a:p>
        </p:txBody>
      </p:sp>
      <p:sp>
        <p:nvSpPr>
          <p:cNvPr id="7" name="Slide Number Placeholder 22"/>
          <p:cNvSpPr>
            <a:spLocks noGrp="1"/>
          </p:cNvSpPr>
          <p:nvPr>
            <p:ph type="sldNum" sz="quarter" idx="12"/>
          </p:nvPr>
        </p:nvSpPr>
        <p:spPr/>
        <p:txBody>
          <a:bodyPr/>
          <a:lstStyle>
            <a:lvl1pPr>
              <a:defRPr/>
            </a:lvl1pPr>
          </a:lstStyle>
          <a:p>
            <a:pPr>
              <a:defRPr/>
            </a:pPr>
            <a:fld id="{73139B32-8704-45EF-A104-65FFB8017E8E}" type="slidenum">
              <a:rPr lang="en-AU" smtClean="0"/>
              <a:pPr>
                <a:defRPr/>
              </a:pPr>
              <a:t>‹#›</a:t>
            </a:fld>
            <a:endParaRPr lang="en-AU"/>
          </a:p>
        </p:txBody>
      </p:sp>
    </p:spTree>
    <p:extLst>
      <p:ext uri="{BB962C8B-B14F-4D97-AF65-F5344CB8AC3E}">
        <p14:creationId xmlns:p14="http://schemas.microsoft.com/office/powerpoint/2010/main" val="250692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7975750E-B06C-4D2D-9004-1732B34FE3A3}" type="datetimeFigureOut">
              <a:rPr lang="en-US" smtClean="0"/>
              <a:pPr>
                <a:defRPr/>
              </a:pPr>
              <a:t>8/18/2013</a:t>
            </a:fld>
            <a:endParaRPr lang="en-AU"/>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AU"/>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38E71A32-F3ED-4B1D-89E2-24B9B1C3D34A}" type="slidenum">
              <a:rPr lang="en-AU" smtClean="0"/>
              <a:pPr>
                <a:defRPr/>
              </a:pPr>
              <a:t>‹#›</a:t>
            </a:fld>
            <a:endParaRPr lang="en-AU"/>
          </a:p>
        </p:txBody>
      </p:sp>
    </p:spTree>
    <p:extLst>
      <p:ext uri="{BB962C8B-B14F-4D97-AF65-F5344CB8AC3E}">
        <p14:creationId xmlns:p14="http://schemas.microsoft.com/office/powerpoint/2010/main" val="330372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1"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r>
              <a:rPr lang="en-US" smtClean="0"/>
              <a:t>15 Oct 2010</a:t>
            </a:r>
            <a:endParaRPr lang="en-AU"/>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r>
              <a:rPr lang="en-AU" smtClean="0"/>
              <a:t>© Ocean Informatics 2010</a:t>
            </a:r>
            <a:endParaRPr lang="en-AU"/>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anose="020B0503020204020204" pitchFamily="34" charset="0"/>
              </a:defRPr>
            </a:lvl1pPr>
          </a:lstStyle>
          <a:p>
            <a:pPr>
              <a:defRPr/>
            </a:pPr>
            <a:fld id="{2FB8C68B-517D-4A83-B979-C654470DEB90}" type="slidenum">
              <a:rPr lang="en-AU" smtClean="0"/>
              <a:pPr>
                <a:defRPr/>
              </a:pPr>
              <a:t>‹#›</a:t>
            </a:fld>
            <a:endParaRPr lang="en-AU"/>
          </a:p>
        </p:txBody>
      </p:sp>
    </p:spTree>
    <p:extLst>
      <p:ext uri="{BB962C8B-B14F-4D97-AF65-F5344CB8AC3E}">
        <p14:creationId xmlns:p14="http://schemas.microsoft.com/office/powerpoint/2010/main" val="3942826618"/>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txStyles>
    <p:titleStyle>
      <a:lvl1pPr algn="l" rtl="0" eaLnBrk="1" fontAlgn="base" hangingPunct="1">
        <a:spcBef>
          <a:spcPct val="0"/>
        </a:spcBef>
        <a:spcAft>
          <a:spcPct val="0"/>
        </a:spcAft>
        <a:defRPr sz="4000" kern="1200" spc="-100">
          <a:solidFill>
            <a:srgbClr val="C1EEFF"/>
          </a:solidFill>
          <a:latin typeface="+mj-lt"/>
          <a:ea typeface="+mj-ea"/>
          <a:cs typeface="+mj-cs"/>
        </a:defRPr>
      </a:lvl1pPr>
      <a:lvl2pPr algn="l" rtl="0" eaLnBrk="1" fontAlgn="base" hangingPunct="1">
        <a:spcBef>
          <a:spcPct val="0"/>
        </a:spcBef>
        <a:spcAft>
          <a:spcPct val="0"/>
        </a:spcAft>
        <a:defRPr sz="4000">
          <a:solidFill>
            <a:srgbClr val="C1EEFF"/>
          </a:solidFill>
          <a:latin typeface="Consolas" pitchFamily="49" charset="0"/>
        </a:defRPr>
      </a:lvl2pPr>
      <a:lvl3pPr algn="l" rtl="0" eaLnBrk="1" fontAlgn="base" hangingPunct="1">
        <a:spcBef>
          <a:spcPct val="0"/>
        </a:spcBef>
        <a:spcAft>
          <a:spcPct val="0"/>
        </a:spcAft>
        <a:defRPr sz="4000">
          <a:solidFill>
            <a:srgbClr val="C1EEFF"/>
          </a:solidFill>
          <a:latin typeface="Consolas" pitchFamily="49" charset="0"/>
        </a:defRPr>
      </a:lvl3pPr>
      <a:lvl4pPr algn="l" rtl="0" eaLnBrk="1" fontAlgn="base" hangingPunct="1">
        <a:spcBef>
          <a:spcPct val="0"/>
        </a:spcBef>
        <a:spcAft>
          <a:spcPct val="0"/>
        </a:spcAft>
        <a:defRPr sz="4000">
          <a:solidFill>
            <a:srgbClr val="C1EEFF"/>
          </a:solidFill>
          <a:latin typeface="Consolas" pitchFamily="49" charset="0"/>
        </a:defRPr>
      </a:lvl4pPr>
      <a:lvl5pPr algn="l" rtl="0" eaLnBrk="1" fontAlgn="base" hangingPunct="1">
        <a:spcBef>
          <a:spcPct val="0"/>
        </a:spcBef>
        <a:spcAft>
          <a:spcPct val="0"/>
        </a:spcAft>
        <a:defRPr sz="4000">
          <a:solidFill>
            <a:srgbClr val="C1EEFF"/>
          </a:solidFill>
          <a:latin typeface="Consolas" pitchFamily="49"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1" fontAlgn="base" hangingPunct="1">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orbes.com/sites/danmunro/2013/04/28/big-problem-with-little-dat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penehr.org/ckm" TargetMode="External"/><Relationship Id="rId2" Type="http://schemas.openxmlformats.org/officeDocument/2006/relationships/hyperlink" Target="http://www.openehr.org/" TargetMode="External"/><Relationship Id="rId1" Type="http://schemas.openxmlformats.org/officeDocument/2006/relationships/slideLayout" Target="../slideLayouts/slideLayout2.xml"/><Relationship Id="rId5" Type="http://schemas.openxmlformats.org/officeDocument/2006/relationships/hyperlink" Target="http://www.clinicalmodels.org.uk/ckm/" TargetMode="External"/><Relationship Id="rId4" Type="http://schemas.openxmlformats.org/officeDocument/2006/relationships/hyperlink" Target="http://dcm.nehta.org.au/ck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920880" cy="1975104"/>
          </a:xfrm>
        </p:spPr>
        <p:txBody>
          <a:bodyPr/>
          <a:lstStyle/>
          <a:p>
            <a:pPr algn="r" eaLnBrk="1" fontAlgn="auto" hangingPunct="1">
              <a:spcAft>
                <a:spcPts val="0"/>
              </a:spcAft>
              <a:defRPr/>
            </a:pPr>
            <a:r>
              <a:rPr lang="en-AU" sz="4400" dirty="0" smtClean="0"/>
              <a:t/>
            </a:r>
            <a:br>
              <a:rPr lang="en-AU" sz="4400" dirty="0" smtClean="0"/>
            </a:br>
            <a:r>
              <a:rPr lang="en-AU" sz="4400" dirty="0" smtClean="0"/>
              <a:t/>
            </a:r>
            <a:br>
              <a:rPr lang="en-AU" sz="4400" dirty="0" smtClean="0"/>
            </a:br>
            <a:r>
              <a:rPr lang="en-AU" sz="4400" dirty="0" smtClean="0"/>
              <a:t>The </a:t>
            </a:r>
            <a:r>
              <a:rPr lang="en-AU" sz="4400" i="1" cap="none" dirty="0" smtClean="0"/>
              <a:t>open</a:t>
            </a:r>
            <a:r>
              <a:rPr lang="en-AU" sz="4400" dirty="0" smtClean="0"/>
              <a:t>ehr methodology</a:t>
            </a:r>
            <a:endParaRPr lang="en-AU" sz="4400" cap="none" dirty="0">
              <a:solidFill>
                <a:schemeClr val="tx2">
                  <a:satMod val="200000"/>
                </a:schemeClr>
              </a:solidFill>
            </a:endParaRPr>
          </a:p>
        </p:txBody>
      </p:sp>
      <p:sp>
        <p:nvSpPr>
          <p:cNvPr id="9219" name="Subtitle 2"/>
          <p:cNvSpPr>
            <a:spLocks noGrp="1"/>
          </p:cNvSpPr>
          <p:nvPr>
            <p:ph type="subTitle" idx="1"/>
          </p:nvPr>
        </p:nvSpPr>
        <p:spPr>
          <a:xfrm>
            <a:off x="899592" y="3888000"/>
            <a:ext cx="7772400" cy="1508125"/>
          </a:xfrm>
          <a:ln>
            <a:miter lim="800000"/>
            <a:headEnd/>
            <a:tailEnd/>
          </a:ln>
          <a:extLst/>
        </p:spPr>
        <p:txBody>
          <a:bodyPr>
            <a:normAutofit fontScale="92500" lnSpcReduction="10000"/>
          </a:bodyPr>
          <a:lstStyle/>
          <a:p>
            <a:pPr algn="r" eaLnBrk="1" hangingPunct="1">
              <a:spcBef>
                <a:spcPct val="0"/>
              </a:spcBef>
              <a:defRPr/>
            </a:pPr>
            <a:r>
              <a:rPr lang="en-AU" sz="3200" b="1" dirty="0" smtClean="0">
                <a:solidFill>
                  <a:srgbClr val="C1EEFF"/>
                </a:solidFill>
                <a:effectLst>
                  <a:reflection blurRad="12700" stA="34000" endA="740" endPos="53000" dir="5400000" sy="-100000" algn="bl" rotWithShape="0"/>
                </a:effectLst>
                <a:latin typeface="+mj-lt"/>
                <a:ea typeface="+mj-ea"/>
                <a:cs typeface="+mj-cs"/>
              </a:rPr>
              <a:t>Clinician-driven </a:t>
            </a:r>
            <a:br>
              <a:rPr lang="en-AU" sz="3200" b="1" dirty="0" smtClean="0">
                <a:solidFill>
                  <a:srgbClr val="C1EEFF"/>
                </a:solidFill>
                <a:effectLst>
                  <a:reflection blurRad="12700" stA="34000" endA="740" endPos="53000" dir="5400000" sy="-100000" algn="bl" rotWithShape="0"/>
                </a:effectLst>
                <a:latin typeface="+mj-lt"/>
                <a:ea typeface="+mj-ea"/>
                <a:cs typeface="+mj-cs"/>
              </a:rPr>
            </a:br>
            <a:r>
              <a:rPr lang="en-AU" sz="3200" b="1" dirty="0" smtClean="0">
                <a:solidFill>
                  <a:srgbClr val="C1EEFF"/>
                </a:solidFill>
                <a:effectLst>
                  <a:reflection blurRad="12700" stA="34000" endA="740" endPos="53000" dir="5400000" sy="-100000" algn="bl" rotWithShape="0"/>
                </a:effectLst>
                <a:latin typeface="+mj-lt"/>
                <a:ea typeface="+mj-ea"/>
                <a:cs typeface="+mj-cs"/>
              </a:rPr>
              <a:t>Clinical Model </a:t>
            </a:r>
            <a:r>
              <a:rPr lang="en-AU" sz="3200" b="1" dirty="0">
                <a:solidFill>
                  <a:srgbClr val="C1EEFF"/>
                </a:solidFill>
                <a:effectLst>
                  <a:reflection blurRad="12700" stA="34000" endA="740" endPos="53000" dir="5400000" sy="-100000" algn="bl" rotWithShape="0"/>
                </a:effectLst>
                <a:latin typeface="+mj-lt"/>
                <a:ea typeface="+mj-ea"/>
                <a:cs typeface="+mj-cs"/>
              </a:rPr>
              <a:t>Development</a:t>
            </a:r>
          </a:p>
          <a:p>
            <a:pPr algn="r" eaLnBrk="1" hangingPunct="1">
              <a:spcBef>
                <a:spcPct val="0"/>
              </a:spcBef>
              <a:defRPr/>
            </a:pPr>
            <a:endParaRPr lang="en-AU" dirty="0" smtClean="0"/>
          </a:p>
          <a:p>
            <a:pPr algn="r" eaLnBrk="1" hangingPunct="1">
              <a:spcBef>
                <a:spcPct val="0"/>
              </a:spcBef>
              <a:defRPr/>
            </a:pPr>
            <a:r>
              <a:rPr lang="en-AU" dirty="0" smtClean="0"/>
              <a:t>Dr Heather Leslie</a:t>
            </a:r>
          </a:p>
        </p:txBody>
      </p:sp>
      <p:pic>
        <p:nvPicPr>
          <p:cNvPr id="15364" name="Picture 5" descr="OceanA_white_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805488"/>
            <a:ext cx="1708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openeh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949950"/>
            <a:ext cx="1447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i="1" dirty="0" smtClean="0"/>
              <a:t>open</a:t>
            </a:r>
            <a:r>
              <a:rPr lang="en-US" dirty="0" smtClean="0"/>
              <a:t>EHR knowledge </a:t>
            </a:r>
            <a:r>
              <a:rPr lang="en-US" dirty="0" err="1" smtClean="0"/>
              <a:t>artefacts</a:t>
            </a:r>
            <a:endParaRPr lang="en-AU" dirty="0"/>
          </a:p>
        </p:txBody>
      </p:sp>
      <p:sp>
        <p:nvSpPr>
          <p:cNvPr id="5" name="Text Placeholder 4"/>
          <p:cNvSpPr>
            <a:spLocks noGrp="1"/>
          </p:cNvSpPr>
          <p:nvPr>
            <p:ph type="body" idx="1"/>
          </p:nvPr>
        </p:nvSpPr>
        <p:spPr>
          <a:xfrm>
            <a:off x="457200" y="1268760"/>
            <a:ext cx="4040188" cy="639762"/>
          </a:xfrm>
          <a:ln>
            <a:miter lim="800000"/>
            <a:headEnd/>
            <a:tailEnd/>
          </a:ln>
          <a:extLst/>
        </p:spPr>
        <p:style>
          <a:lnRef idx="0">
            <a:schemeClr val="accent1"/>
          </a:lnRef>
          <a:fillRef idx="3">
            <a:schemeClr val="accent1"/>
          </a:fillRef>
          <a:effectRef idx="3">
            <a:schemeClr val="accent1"/>
          </a:effectRef>
          <a:fontRef idx="minor">
            <a:schemeClr val="lt1"/>
          </a:fontRef>
        </p:style>
        <p:txBody>
          <a:bodyPr/>
          <a:lstStyle/>
          <a:p>
            <a:pPr>
              <a:defRPr/>
            </a:pPr>
            <a:r>
              <a:rPr lang="en-US" sz="2800" dirty="0" smtClean="0">
                <a:solidFill>
                  <a:schemeClr val="tx1"/>
                </a:solidFill>
              </a:rPr>
              <a:t>Archetype</a:t>
            </a:r>
            <a:endParaRPr lang="en-AU" sz="2800" dirty="0">
              <a:solidFill>
                <a:schemeClr val="tx1"/>
              </a:solidFill>
            </a:endParaRPr>
          </a:p>
        </p:txBody>
      </p:sp>
      <p:sp>
        <p:nvSpPr>
          <p:cNvPr id="7" name="Text Placeholder 6"/>
          <p:cNvSpPr>
            <a:spLocks noGrp="1"/>
          </p:cNvSpPr>
          <p:nvPr>
            <p:ph type="body" sz="half" idx="3"/>
          </p:nvPr>
        </p:nvSpPr>
        <p:spPr>
          <a:xfrm>
            <a:off x="4645025" y="1268760"/>
            <a:ext cx="4041775" cy="639762"/>
          </a:xfrm>
          <a:ln>
            <a:miter lim="800000"/>
            <a:headEnd/>
            <a:tailEnd/>
          </a:ln>
          <a:extLst/>
        </p:spPr>
        <p:style>
          <a:lnRef idx="0">
            <a:schemeClr val="accent6"/>
          </a:lnRef>
          <a:fillRef idx="3">
            <a:schemeClr val="accent6"/>
          </a:fillRef>
          <a:effectRef idx="3">
            <a:schemeClr val="accent6"/>
          </a:effectRef>
          <a:fontRef idx="minor">
            <a:schemeClr val="lt1"/>
          </a:fontRef>
        </p:style>
        <p:txBody>
          <a:bodyPr/>
          <a:lstStyle/>
          <a:p>
            <a:pPr>
              <a:defRPr/>
            </a:pPr>
            <a:r>
              <a:rPr lang="en-US" sz="2800" dirty="0" smtClean="0">
                <a:solidFill>
                  <a:schemeClr val="tx1"/>
                </a:solidFill>
              </a:rPr>
              <a:t>Template</a:t>
            </a:r>
            <a:endParaRPr lang="en-AU" sz="2800" dirty="0">
              <a:solidFill>
                <a:schemeClr val="tx1"/>
              </a:solidFill>
            </a:endParaRPr>
          </a:p>
        </p:txBody>
      </p:sp>
      <p:sp>
        <p:nvSpPr>
          <p:cNvPr id="6" name="Content Placeholder 5"/>
          <p:cNvSpPr>
            <a:spLocks noGrp="1"/>
          </p:cNvSpPr>
          <p:nvPr>
            <p:ph sz="quarter" idx="2"/>
          </p:nvPr>
        </p:nvSpPr>
        <p:spPr>
          <a:xfrm>
            <a:off x="457200" y="1908175"/>
            <a:ext cx="3898900" cy="4616450"/>
          </a:xfrm>
        </p:spPr>
        <p:txBody>
          <a:bodyPr>
            <a:normAutofit fontScale="92500"/>
          </a:bodyPr>
          <a:lstStyle/>
          <a:p>
            <a:pPr>
              <a:defRPr/>
            </a:pPr>
            <a:r>
              <a:rPr lang="en-AU" dirty="0" smtClean="0"/>
              <a:t>Foundation building blocks </a:t>
            </a:r>
          </a:p>
          <a:p>
            <a:pPr>
              <a:defRPr/>
            </a:pPr>
            <a:r>
              <a:rPr lang="en-AU" b="1" dirty="0" smtClean="0">
                <a:solidFill>
                  <a:schemeClr val="accent2"/>
                </a:solidFill>
              </a:rPr>
              <a:t>= Structured, computable specification for one single clinical concept</a:t>
            </a:r>
          </a:p>
          <a:p>
            <a:pPr>
              <a:defRPr/>
            </a:pPr>
            <a:r>
              <a:rPr lang="en-AU" dirty="0" smtClean="0"/>
              <a:t>Maximal data set</a:t>
            </a:r>
          </a:p>
          <a:p>
            <a:pPr>
              <a:defRPr/>
            </a:pPr>
            <a:r>
              <a:rPr lang="en-AU" dirty="0" smtClean="0"/>
              <a:t>Universal use-case</a:t>
            </a:r>
            <a:endParaRPr lang="en-US" dirty="0"/>
          </a:p>
          <a:p>
            <a:pPr>
              <a:defRPr/>
            </a:pPr>
            <a:r>
              <a:rPr lang="en-US" dirty="0" smtClean="0"/>
              <a:t>Design once, high re-use</a:t>
            </a:r>
          </a:p>
          <a:p>
            <a:pPr>
              <a:defRPr/>
            </a:pPr>
            <a:r>
              <a:rPr lang="en-US" dirty="0" smtClean="0"/>
              <a:t>10 to save a life; max &lt;?2000 </a:t>
            </a:r>
          </a:p>
          <a:p>
            <a:pPr>
              <a:defRPr/>
            </a:pPr>
            <a:r>
              <a:rPr lang="en-US" dirty="0" smtClean="0"/>
              <a:t>Tightly governed</a:t>
            </a:r>
          </a:p>
          <a:p>
            <a:pPr>
              <a:defRPr/>
            </a:pPr>
            <a:r>
              <a:rPr lang="en-US" dirty="0" smtClean="0"/>
              <a:t>Terminology: bindings to data element names</a:t>
            </a:r>
            <a:endParaRPr lang="en-AU" dirty="0"/>
          </a:p>
        </p:txBody>
      </p:sp>
      <p:sp>
        <p:nvSpPr>
          <p:cNvPr id="8" name="Content Placeholder 7"/>
          <p:cNvSpPr>
            <a:spLocks noGrp="1"/>
          </p:cNvSpPr>
          <p:nvPr>
            <p:ph sz="quarter" idx="4"/>
          </p:nvPr>
        </p:nvSpPr>
        <p:spPr>
          <a:xfrm>
            <a:off x="4645025" y="1908175"/>
            <a:ext cx="4141788" cy="4545013"/>
          </a:xfrm>
        </p:spPr>
        <p:txBody>
          <a:bodyPr/>
          <a:lstStyle/>
          <a:p>
            <a:r>
              <a:rPr lang="en-US" sz="2200" dirty="0" smtClean="0"/>
              <a:t>Use-case specific:</a:t>
            </a:r>
          </a:p>
          <a:p>
            <a:pPr lvl="1"/>
            <a:r>
              <a:rPr lang="en-US" dirty="0" smtClean="0"/>
              <a:t>Message, Document, Clinical consultation or Report</a:t>
            </a:r>
          </a:p>
          <a:p>
            <a:r>
              <a:rPr lang="en-US" sz="2200" b="1" dirty="0" smtClean="0">
                <a:solidFill>
                  <a:schemeClr val="accent2"/>
                </a:solidFill>
              </a:rPr>
              <a:t>= Aggregation of archetypes; constrained to clinical relevant</a:t>
            </a:r>
          </a:p>
          <a:p>
            <a:r>
              <a:rPr lang="en-US" sz="2200" dirty="0" smtClean="0"/>
              <a:t>As many as needed</a:t>
            </a:r>
          </a:p>
          <a:p>
            <a:r>
              <a:rPr lang="en-US" sz="2200" dirty="0" smtClean="0"/>
              <a:t>Less need for governance</a:t>
            </a:r>
          </a:p>
          <a:p>
            <a:r>
              <a:rPr lang="en-US" sz="2200" dirty="0" smtClean="0"/>
              <a:t>Terminology: context-appropriate value sets</a:t>
            </a:r>
          </a:p>
        </p:txBody>
      </p:sp>
      <p:cxnSp>
        <p:nvCxnSpPr>
          <p:cNvPr id="10" name="Straight Connector 9"/>
          <p:cNvCxnSpPr/>
          <p:nvPr/>
        </p:nvCxnSpPr>
        <p:spPr>
          <a:xfrm rot="5400000">
            <a:off x="-1632744" y="3933032"/>
            <a:ext cx="41767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503488" y="3968750"/>
            <a:ext cx="4264025" cy="15875"/>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2000"/>
                                        <p:tgtEl>
                                          <p:spTgt spid="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2000"/>
                                        <p:tgtEl>
                                          <p:spTgt spid="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2000"/>
                                        <p:tgtEl>
                                          <p:spTgt spid="8">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20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20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fade">
                                      <p:cBhvr>
                                        <p:cTn id="55" dur="2000"/>
                                        <p:tgtEl>
                                          <p:spTgt spid="8">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Effect transition="in" filter="fade">
                                      <p:cBhvr>
                                        <p:cTn id="60"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Multidocument 29"/>
          <p:cNvSpPr/>
          <p:nvPr/>
        </p:nvSpPr>
        <p:spPr>
          <a:xfrm>
            <a:off x="971600" y="1988840"/>
            <a:ext cx="1987421" cy="1080120"/>
          </a:xfrm>
          <a:prstGeom prst="flowChartMultidocument">
            <a:avLst/>
          </a:prstGeom>
          <a:solidFill>
            <a:schemeClr val="accent5">
              <a:lumMod val="40000"/>
              <a:lumOff val="60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prstClr val="black"/>
                </a:solidFill>
              </a:rPr>
              <a:t>Archetypes</a:t>
            </a:r>
            <a:endParaRPr lang="en-AU" sz="2400" dirty="0">
              <a:solidFill>
                <a:prstClr val="black"/>
              </a:solidFill>
            </a:endParaRPr>
          </a:p>
        </p:txBody>
      </p:sp>
      <p:pic>
        <p:nvPicPr>
          <p:cNvPr id="27" name="Picture 3" descr="mai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262063"/>
            <a:ext cx="2613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a:off x="3085835" y="1190751"/>
            <a:ext cx="2782309" cy="1950217"/>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V="1">
            <a:off x="3059832" y="1190751"/>
            <a:ext cx="2782309" cy="1950217"/>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itle 6"/>
          <p:cNvSpPr>
            <a:spLocks noGrp="1"/>
          </p:cNvSpPr>
          <p:nvPr>
            <p:ph type="title"/>
          </p:nvPr>
        </p:nvSpPr>
        <p:spPr/>
        <p:txBody>
          <a:bodyPr/>
          <a:lstStyle/>
          <a:p>
            <a:pPr>
              <a:defRPr/>
            </a:pPr>
            <a:r>
              <a:rPr lang="en-AU" dirty="0" smtClean="0"/>
              <a:t>openEHR two level modelling</a:t>
            </a:r>
            <a:endParaRPr lang="en-AU" dirty="0"/>
          </a:p>
        </p:txBody>
      </p:sp>
      <p:cxnSp>
        <p:nvCxnSpPr>
          <p:cNvPr id="9" name="Straight Connector 8"/>
          <p:cNvCxnSpPr/>
          <p:nvPr/>
        </p:nvCxnSpPr>
        <p:spPr>
          <a:xfrm>
            <a:off x="611188" y="4437063"/>
            <a:ext cx="7848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Flowchart: Multidocument 10"/>
          <p:cNvSpPr/>
          <p:nvPr/>
        </p:nvSpPr>
        <p:spPr>
          <a:xfrm>
            <a:off x="1936507" y="2708920"/>
            <a:ext cx="1987421" cy="1080120"/>
          </a:xfrm>
          <a:prstGeom prst="flowChartMultidocumen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prstClr val="black"/>
                </a:solidFill>
              </a:rPr>
              <a:t>Archetypes</a:t>
            </a:r>
            <a:endParaRPr lang="en-AU" sz="2400" dirty="0">
              <a:solidFill>
                <a:prstClr val="black"/>
              </a:solidFill>
            </a:endParaRPr>
          </a:p>
        </p:txBody>
      </p:sp>
      <p:grpSp>
        <p:nvGrpSpPr>
          <p:cNvPr id="2" name="Group 15"/>
          <p:cNvGrpSpPr>
            <a:grpSpLocks/>
          </p:cNvGrpSpPr>
          <p:nvPr/>
        </p:nvGrpSpPr>
        <p:grpSpPr bwMode="auto">
          <a:xfrm>
            <a:off x="5580063" y="1685925"/>
            <a:ext cx="2592387" cy="2520950"/>
            <a:chOff x="4483367" y="1714488"/>
            <a:chExt cx="2143140" cy="2000264"/>
          </a:xfrm>
        </p:grpSpPr>
        <p:sp>
          <p:nvSpPr>
            <p:cNvPr id="12" name="Flowchart: Multidocument 11"/>
            <p:cNvSpPr/>
            <p:nvPr/>
          </p:nvSpPr>
          <p:spPr>
            <a:xfrm>
              <a:off x="4483367" y="1714488"/>
              <a:ext cx="2143140" cy="2000264"/>
            </a:xfrm>
            <a:prstGeom prst="flowChartMultidocument">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a:lstStyle/>
            <a:p>
              <a:pPr algn="ctr" eaLnBrk="1" fontAlgn="auto" hangingPunct="1">
                <a:spcBef>
                  <a:spcPts val="0"/>
                </a:spcBef>
                <a:spcAft>
                  <a:spcPts val="0"/>
                </a:spcAft>
                <a:defRPr/>
              </a:pPr>
              <a:r>
                <a:rPr lang="en-US" sz="2400" dirty="0">
                  <a:solidFill>
                    <a:prstClr val="black"/>
                  </a:solidFill>
                </a:rPr>
                <a:t>Templates</a:t>
              </a:r>
              <a:endParaRPr lang="en-AU" sz="2400" dirty="0">
                <a:solidFill>
                  <a:prstClr val="black"/>
                </a:solidFill>
              </a:endParaRPr>
            </a:p>
          </p:txBody>
        </p:sp>
        <p:sp>
          <p:nvSpPr>
            <p:cNvPr id="15" name="Flowchart: Multidocument 14"/>
            <p:cNvSpPr/>
            <p:nvPr/>
          </p:nvSpPr>
          <p:spPr>
            <a:xfrm>
              <a:off x="4567628" y="2571744"/>
              <a:ext cx="1643074" cy="857256"/>
            </a:xfrm>
            <a:prstGeom prst="flowChartMultidocumen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prstClr val="black"/>
                  </a:solidFill>
                </a:rPr>
                <a:t>Archetypes</a:t>
              </a:r>
              <a:endParaRPr lang="en-AU" sz="2400" dirty="0">
                <a:solidFill>
                  <a:prstClr val="black"/>
                </a:solidFill>
              </a:endParaRPr>
            </a:p>
          </p:txBody>
        </p:sp>
      </p:grpSp>
      <p:sp>
        <p:nvSpPr>
          <p:cNvPr id="17" name="TextBox 16"/>
          <p:cNvSpPr txBox="1"/>
          <p:nvPr/>
        </p:nvSpPr>
        <p:spPr>
          <a:xfrm>
            <a:off x="827088" y="3825875"/>
            <a:ext cx="2160587" cy="584200"/>
          </a:xfrm>
          <a:prstGeom prst="rect">
            <a:avLst/>
          </a:prstGeom>
          <a:noFill/>
        </p:spPr>
        <p:txBody>
          <a:bodyPr>
            <a:spAutoFit/>
          </a:bodyPr>
          <a:lstStyle/>
          <a:p>
            <a:pPr eaLnBrk="1" hangingPunct="1">
              <a:defRPr/>
            </a:pPr>
            <a:r>
              <a:rPr lang="en-AU" sz="3200" b="1" dirty="0">
                <a:solidFill>
                  <a:schemeClr val="accent2"/>
                </a:solidFill>
                <a:latin typeface="+mn-lt"/>
              </a:rPr>
              <a:t>CLINICAL</a:t>
            </a:r>
          </a:p>
        </p:txBody>
      </p:sp>
      <p:sp>
        <p:nvSpPr>
          <p:cNvPr id="18" name="TextBox 17"/>
          <p:cNvSpPr txBox="1"/>
          <p:nvPr/>
        </p:nvSpPr>
        <p:spPr>
          <a:xfrm>
            <a:off x="827088" y="4484688"/>
            <a:ext cx="2305050" cy="585787"/>
          </a:xfrm>
          <a:prstGeom prst="rect">
            <a:avLst/>
          </a:prstGeom>
          <a:noFill/>
        </p:spPr>
        <p:txBody>
          <a:bodyPr>
            <a:spAutoFit/>
          </a:bodyPr>
          <a:lstStyle/>
          <a:p>
            <a:pPr eaLnBrk="1" hangingPunct="1">
              <a:defRPr/>
            </a:pPr>
            <a:r>
              <a:rPr lang="en-AU" sz="3200" b="1" dirty="0">
                <a:solidFill>
                  <a:schemeClr val="accent2"/>
                </a:solidFill>
                <a:latin typeface="+mn-lt"/>
              </a:rPr>
              <a:t>TECHNICAL</a:t>
            </a:r>
          </a:p>
        </p:txBody>
      </p:sp>
      <p:pic>
        <p:nvPicPr>
          <p:cNvPr id="63504" name="Picture 3" descr="mai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4705350"/>
            <a:ext cx="2614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TextBox 30"/>
          <p:cNvSpPr txBox="1">
            <a:spLocks noChangeArrowheads="1"/>
          </p:cNvSpPr>
          <p:nvPr/>
        </p:nvSpPr>
        <p:spPr bwMode="auto">
          <a:xfrm>
            <a:off x="839788" y="5084763"/>
            <a:ext cx="1941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AU" sz="1800">
                <a:latin typeface="Arial" panose="020B0604020202020204" pitchFamily="34" charset="0"/>
              </a:rPr>
              <a:t>Software is built </a:t>
            </a:r>
            <a:br>
              <a:rPr lang="en-AU" sz="1800">
                <a:latin typeface="Arial" panose="020B0604020202020204" pitchFamily="34" charset="0"/>
              </a:rPr>
            </a:br>
            <a:r>
              <a:rPr lang="en-AU" sz="1800">
                <a:latin typeface="Arial" panose="020B0604020202020204" pitchFamily="34" charset="0"/>
              </a:rPr>
              <a:t>independently of </a:t>
            </a:r>
            <a:br>
              <a:rPr lang="en-AU" sz="1800">
                <a:latin typeface="Arial" panose="020B0604020202020204" pitchFamily="34" charset="0"/>
              </a:rPr>
            </a:br>
            <a:r>
              <a:rPr lang="en-AU" sz="1800">
                <a:latin typeface="Arial" panose="020B0604020202020204" pitchFamily="34" charset="0"/>
              </a:rPr>
              <a:t>the content</a:t>
            </a:r>
          </a:p>
        </p:txBody>
      </p:sp>
    </p:spTree>
    <p:extLst>
      <p:ext uri="{BB962C8B-B14F-4D97-AF65-F5344CB8AC3E}">
        <p14:creationId xmlns:p14="http://schemas.microsoft.com/office/powerpoint/2010/main" val="425072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a:p>
        </p:txBody>
      </p:sp>
      <p:sp>
        <p:nvSpPr>
          <p:cNvPr id="73731" name="Content Placeholder 2"/>
          <p:cNvSpPr>
            <a:spLocks noGrp="1"/>
          </p:cNvSpPr>
          <p:nvPr>
            <p:ph idx="1"/>
          </p:nvPr>
        </p:nvSpPr>
        <p:spPr/>
        <p:txBody>
          <a:bodyPr/>
          <a:lstStyle/>
          <a:p>
            <a:endParaRPr lang="en-AU" smtClean="0"/>
          </a:p>
        </p:txBody>
      </p:sp>
      <p:pic>
        <p:nvPicPr>
          <p:cNvPr id="73732" name="Picture 5" descr="C:\Users\Heather\AppData\Local\Temp\SNAGHTML20ce7c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32638"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0"/>
            <a:ext cx="7189787"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86113"/>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213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a:p>
        </p:txBody>
      </p:sp>
      <p:sp>
        <p:nvSpPr>
          <p:cNvPr id="76803" name="Content Placeholder 2"/>
          <p:cNvSpPr>
            <a:spLocks noGrp="1"/>
          </p:cNvSpPr>
          <p:nvPr>
            <p:ph idx="1"/>
          </p:nvPr>
        </p:nvSpPr>
        <p:spPr/>
        <p:txBody>
          <a:bodyPr/>
          <a:lstStyle/>
          <a:p>
            <a:endParaRPr lang="en-AU" smtClean="0"/>
          </a:p>
        </p:txBody>
      </p:sp>
      <p:pic>
        <p:nvPicPr>
          <p:cNvPr id="1030" name="Picture 6" descr="C:\Users\Heather\AppData\Local\Temp\SNAGHTML1f0b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8"/>
            <a:ext cx="9144000" cy="716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8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a:p>
        </p:txBody>
      </p:sp>
      <p:sp>
        <p:nvSpPr>
          <p:cNvPr id="76803" name="Content Placeholder 2"/>
          <p:cNvSpPr>
            <a:spLocks noGrp="1"/>
          </p:cNvSpPr>
          <p:nvPr>
            <p:ph idx="1"/>
          </p:nvPr>
        </p:nvSpPr>
        <p:spPr/>
        <p:txBody>
          <a:bodyPr/>
          <a:lstStyle/>
          <a:p>
            <a:endParaRPr lang="en-AU" smtClean="0"/>
          </a:p>
        </p:txBody>
      </p:sp>
      <p:pic>
        <p:nvPicPr>
          <p:cNvPr id="1028" name="Picture 4" descr="C:\Users\Heather\AppData\Local\Temp\SNAGHTML1de7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3"/>
            <a:ext cx="9174832" cy="719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9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805491" y="1571612"/>
            <a:ext cx="2286016" cy="428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378" y="1581138"/>
            <a:ext cx="2286016" cy="42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114" name="Rectangle 2"/>
          <p:cNvSpPr>
            <a:spLocks noChangeArrowheads="1"/>
          </p:cNvSpPr>
          <p:nvPr/>
        </p:nvSpPr>
        <p:spPr bwMode="auto">
          <a:xfrm>
            <a:off x="5795963" y="1557338"/>
            <a:ext cx="2305050" cy="4032250"/>
          </a:xfrm>
          <a:prstGeom prst="rect">
            <a:avLst/>
          </a:prstGeom>
          <a:noFill/>
          <a:ln w="38100">
            <a:solidFill>
              <a:schemeClr val="accent4"/>
            </a:solidFill>
            <a:headEnd/>
            <a:tailEnd/>
          </a:ln>
        </p:spPr>
        <p:style>
          <a:lnRef idx="2">
            <a:schemeClr val="accent6"/>
          </a:lnRef>
          <a:fillRef idx="1">
            <a:schemeClr val="lt1"/>
          </a:fillRef>
          <a:effectRef idx="0">
            <a:schemeClr val="accent6"/>
          </a:effectRef>
          <a:fontRef idx="minor">
            <a:schemeClr val="dk1"/>
          </a:fontRef>
        </p:style>
        <p:txBody>
          <a:bodyPr wrap="none"/>
          <a:lstStyle/>
          <a:p>
            <a:pPr algn="ctr"/>
            <a:r>
              <a:rPr lang="en-US" sz="2000" b="1" dirty="0">
                <a:solidFill>
                  <a:schemeClr val="bg1"/>
                </a:solidFill>
              </a:rPr>
              <a:t>Antenatal visit</a:t>
            </a:r>
          </a:p>
        </p:txBody>
      </p:sp>
      <p:sp>
        <p:nvSpPr>
          <p:cNvPr id="474115" name="Line 3"/>
          <p:cNvSpPr>
            <a:spLocks noChangeShapeType="1"/>
          </p:cNvSpPr>
          <p:nvPr/>
        </p:nvSpPr>
        <p:spPr bwMode="auto">
          <a:xfrm>
            <a:off x="5214942" y="2000240"/>
            <a:ext cx="869946" cy="204798"/>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16" name="Line 4"/>
          <p:cNvSpPr>
            <a:spLocks noChangeShapeType="1"/>
          </p:cNvSpPr>
          <p:nvPr/>
        </p:nvSpPr>
        <p:spPr bwMode="auto">
          <a:xfrm>
            <a:off x="5214942" y="2643182"/>
            <a:ext cx="857256" cy="285751"/>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17" name="Line 5"/>
          <p:cNvSpPr>
            <a:spLocks noChangeShapeType="1"/>
          </p:cNvSpPr>
          <p:nvPr/>
        </p:nvSpPr>
        <p:spPr bwMode="auto">
          <a:xfrm>
            <a:off x="5219700" y="3357562"/>
            <a:ext cx="852498" cy="357189"/>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18" name="Line 6"/>
          <p:cNvSpPr>
            <a:spLocks noChangeShapeType="1"/>
          </p:cNvSpPr>
          <p:nvPr/>
        </p:nvSpPr>
        <p:spPr bwMode="auto">
          <a:xfrm flipV="1">
            <a:off x="5214942" y="4429130"/>
            <a:ext cx="857256" cy="14287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19" name="Line 7"/>
          <p:cNvSpPr>
            <a:spLocks noChangeShapeType="1"/>
          </p:cNvSpPr>
          <p:nvPr/>
        </p:nvSpPr>
        <p:spPr bwMode="auto">
          <a:xfrm flipV="1">
            <a:off x="5214942" y="5143511"/>
            <a:ext cx="857256" cy="142875"/>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1" name="Line 9"/>
          <p:cNvSpPr>
            <a:spLocks noChangeShapeType="1"/>
          </p:cNvSpPr>
          <p:nvPr/>
        </p:nvSpPr>
        <p:spPr bwMode="auto">
          <a:xfrm flipH="1">
            <a:off x="3143240" y="2071678"/>
            <a:ext cx="1143007" cy="35719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2" name="Line 10"/>
          <p:cNvSpPr>
            <a:spLocks noChangeShapeType="1"/>
          </p:cNvSpPr>
          <p:nvPr/>
        </p:nvSpPr>
        <p:spPr bwMode="auto">
          <a:xfrm flipH="1">
            <a:off x="2285983" y="2643182"/>
            <a:ext cx="2000264" cy="500066"/>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3" name="Line 11"/>
          <p:cNvSpPr>
            <a:spLocks noChangeShapeType="1"/>
          </p:cNvSpPr>
          <p:nvPr/>
        </p:nvSpPr>
        <p:spPr bwMode="auto">
          <a:xfrm flipH="1">
            <a:off x="2428859" y="3357562"/>
            <a:ext cx="1857388" cy="428628"/>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4" name="Line 12"/>
          <p:cNvSpPr>
            <a:spLocks noChangeShapeType="1"/>
          </p:cNvSpPr>
          <p:nvPr/>
        </p:nvSpPr>
        <p:spPr bwMode="auto">
          <a:xfrm flipH="1">
            <a:off x="2285983" y="4000504"/>
            <a:ext cx="2000264" cy="500066"/>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5" name="Line 13"/>
          <p:cNvSpPr>
            <a:spLocks noChangeShapeType="1"/>
          </p:cNvSpPr>
          <p:nvPr/>
        </p:nvSpPr>
        <p:spPr bwMode="auto">
          <a:xfrm flipH="1" flipV="1">
            <a:off x="3428992" y="5214950"/>
            <a:ext cx="857256" cy="71438"/>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AU" sz="2000"/>
          </a:p>
        </p:txBody>
      </p:sp>
      <p:sp>
        <p:nvSpPr>
          <p:cNvPr id="474126" name="Rectangle 14"/>
          <p:cNvSpPr>
            <a:spLocks noGrp="1" noChangeArrowheads="1"/>
          </p:cNvSpPr>
          <p:nvPr>
            <p:ph type="title"/>
          </p:nvPr>
        </p:nvSpPr>
        <p:spPr>
          <a:xfrm>
            <a:off x="457200" y="358775"/>
            <a:ext cx="8218488" cy="693738"/>
          </a:xfrm>
        </p:spPr>
        <p:txBody>
          <a:bodyPr/>
          <a:lstStyle/>
          <a:p>
            <a:r>
              <a:rPr lang="en-US" dirty="0"/>
              <a:t>Archetypes Re-use</a:t>
            </a:r>
          </a:p>
        </p:txBody>
      </p:sp>
      <p:sp>
        <p:nvSpPr>
          <p:cNvPr id="474127" name="AutoShape 15"/>
          <p:cNvSpPr>
            <a:spLocks noChangeArrowheads="1"/>
          </p:cNvSpPr>
          <p:nvPr/>
        </p:nvSpPr>
        <p:spPr bwMode="auto">
          <a:xfrm>
            <a:off x="4284663" y="2371717"/>
            <a:ext cx="935037" cy="576262"/>
          </a:xfrm>
          <a:prstGeom prst="flowChartPunchedTape">
            <a:avLst/>
          </a:prstGeom>
          <a:solidFill>
            <a:srgbClr val="66FF33"/>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a:t>Weight</a:t>
            </a:r>
          </a:p>
        </p:txBody>
      </p:sp>
      <p:sp>
        <p:nvSpPr>
          <p:cNvPr id="474128" name="Text Box 16"/>
          <p:cNvSpPr txBox="1">
            <a:spLocks noChangeArrowheads="1"/>
          </p:cNvSpPr>
          <p:nvPr/>
        </p:nvSpPr>
        <p:spPr bwMode="auto">
          <a:xfrm>
            <a:off x="4000496" y="1285860"/>
            <a:ext cx="1467068" cy="400110"/>
          </a:xfrm>
          <a:prstGeom prst="rect">
            <a:avLst/>
          </a:prstGeom>
          <a:noFill/>
          <a:ln w="50800">
            <a:noFill/>
            <a:miter lim="800000"/>
            <a:headEnd/>
            <a:tailEnd/>
          </a:ln>
          <a:effectLst/>
        </p:spPr>
        <p:txBody>
          <a:bodyPr wrap="none">
            <a:spAutoFit/>
          </a:bodyPr>
          <a:lstStyle/>
          <a:p>
            <a:r>
              <a:rPr lang="en-US" sz="2000" dirty="0"/>
              <a:t>Archetypes</a:t>
            </a:r>
          </a:p>
        </p:txBody>
      </p:sp>
      <p:sp>
        <p:nvSpPr>
          <p:cNvPr id="474129" name="AutoShape 17"/>
          <p:cNvSpPr>
            <a:spLocks noChangeArrowheads="1"/>
          </p:cNvSpPr>
          <p:nvPr/>
        </p:nvSpPr>
        <p:spPr bwMode="auto">
          <a:xfrm>
            <a:off x="4286248" y="4343405"/>
            <a:ext cx="935037" cy="576262"/>
          </a:xfrm>
          <a:prstGeom prst="flowChartPunchedTap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a:t>FH</a:t>
            </a:r>
          </a:p>
        </p:txBody>
      </p:sp>
      <p:sp>
        <p:nvSpPr>
          <p:cNvPr id="474130" name="AutoShape 18"/>
          <p:cNvSpPr>
            <a:spLocks noChangeArrowheads="1"/>
          </p:cNvSpPr>
          <p:nvPr/>
        </p:nvSpPr>
        <p:spPr bwMode="auto">
          <a:xfrm>
            <a:off x="4284663" y="3686175"/>
            <a:ext cx="935037" cy="576263"/>
          </a:xfrm>
          <a:prstGeom prst="flowChartPunchedTape">
            <a:avLst/>
          </a:prstGeom>
          <a:solidFill>
            <a:srgbClr val="FF33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a:t>HbA1c</a:t>
            </a:r>
          </a:p>
        </p:txBody>
      </p:sp>
      <p:sp>
        <p:nvSpPr>
          <p:cNvPr id="474131" name="AutoShape 19"/>
          <p:cNvSpPr>
            <a:spLocks noChangeArrowheads="1"/>
          </p:cNvSpPr>
          <p:nvPr/>
        </p:nvSpPr>
        <p:spPr bwMode="auto">
          <a:xfrm>
            <a:off x="4284663" y="3028946"/>
            <a:ext cx="935037" cy="576262"/>
          </a:xfrm>
          <a:prstGeom prst="flowChartPunchedTape">
            <a:avLst/>
          </a:prstGeom>
          <a:solidFill>
            <a:srgbClr val="FF006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a:t>BP</a:t>
            </a:r>
          </a:p>
        </p:txBody>
      </p:sp>
      <p:sp>
        <p:nvSpPr>
          <p:cNvPr id="474132" name="AutoShape 20"/>
          <p:cNvSpPr>
            <a:spLocks noChangeArrowheads="1"/>
          </p:cNvSpPr>
          <p:nvPr/>
        </p:nvSpPr>
        <p:spPr bwMode="auto">
          <a:xfrm>
            <a:off x="4286248" y="1714488"/>
            <a:ext cx="935037" cy="576262"/>
          </a:xfrm>
          <a:prstGeom prst="flowChartPunchedTape">
            <a:avLst/>
          </a:prstGeom>
          <a:solidFill>
            <a:srgbClr val="00CC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smtClean="0"/>
              <a:t>Issue</a:t>
            </a:r>
            <a:endParaRPr lang="en-US" sz="2000" dirty="0"/>
          </a:p>
        </p:txBody>
      </p:sp>
      <p:sp>
        <p:nvSpPr>
          <p:cNvPr id="474133" name="AutoShape 21"/>
          <p:cNvSpPr>
            <a:spLocks noChangeArrowheads="1"/>
          </p:cNvSpPr>
          <p:nvPr/>
        </p:nvSpPr>
        <p:spPr bwMode="auto">
          <a:xfrm>
            <a:off x="4286248" y="5000636"/>
            <a:ext cx="935037" cy="576263"/>
          </a:xfrm>
          <a:prstGeom prst="flowChartPunchedTape">
            <a:avLst/>
          </a:prstGeom>
          <a:solidFill>
            <a:srgbClr val="FF660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dirty="0"/>
              <a:t>Assess</a:t>
            </a:r>
          </a:p>
        </p:txBody>
      </p:sp>
      <p:sp>
        <p:nvSpPr>
          <p:cNvPr id="474134" name="Rectangle 22"/>
          <p:cNvSpPr>
            <a:spLocks noChangeArrowheads="1"/>
          </p:cNvSpPr>
          <p:nvPr/>
        </p:nvSpPr>
        <p:spPr bwMode="auto">
          <a:xfrm>
            <a:off x="1428728" y="2060575"/>
            <a:ext cx="1727200" cy="647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dirty="0"/>
              <a:t>Tingling feet</a:t>
            </a:r>
          </a:p>
          <a:p>
            <a:r>
              <a:rPr lang="en-US" sz="2000" dirty="0"/>
              <a:t>Feeling tired</a:t>
            </a:r>
          </a:p>
        </p:txBody>
      </p:sp>
      <p:sp>
        <p:nvSpPr>
          <p:cNvPr id="474135" name="Rectangle 23"/>
          <p:cNvSpPr>
            <a:spLocks noChangeArrowheads="1"/>
          </p:cNvSpPr>
          <p:nvPr/>
        </p:nvSpPr>
        <p:spPr bwMode="auto">
          <a:xfrm>
            <a:off x="1476375" y="2939656"/>
            <a:ext cx="809609"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76 kg</a:t>
            </a:r>
          </a:p>
        </p:txBody>
      </p:sp>
      <p:sp>
        <p:nvSpPr>
          <p:cNvPr id="474136" name="Rectangle 24"/>
          <p:cNvSpPr>
            <a:spLocks noChangeArrowheads="1"/>
          </p:cNvSpPr>
          <p:nvPr/>
        </p:nvSpPr>
        <p:spPr bwMode="auto">
          <a:xfrm>
            <a:off x="1476375" y="3602837"/>
            <a:ext cx="952485"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124/92</a:t>
            </a:r>
          </a:p>
        </p:txBody>
      </p:sp>
      <p:sp>
        <p:nvSpPr>
          <p:cNvPr id="474137" name="Rectangle 25"/>
          <p:cNvSpPr>
            <a:spLocks noChangeArrowheads="1"/>
          </p:cNvSpPr>
          <p:nvPr/>
        </p:nvSpPr>
        <p:spPr bwMode="auto">
          <a:xfrm>
            <a:off x="1476375" y="4266018"/>
            <a:ext cx="809609"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7.5%</a:t>
            </a:r>
          </a:p>
        </p:txBody>
      </p:sp>
      <p:sp>
        <p:nvSpPr>
          <p:cNvPr id="474138" name="Rectangle 26"/>
          <p:cNvSpPr>
            <a:spLocks noChangeArrowheads="1"/>
          </p:cNvSpPr>
          <p:nvPr/>
        </p:nvSpPr>
        <p:spPr bwMode="auto">
          <a:xfrm>
            <a:off x="1428728" y="4929198"/>
            <a:ext cx="2000264" cy="503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dirty="0"/>
              <a:t>Excellent control</a:t>
            </a:r>
          </a:p>
        </p:txBody>
      </p:sp>
      <p:sp>
        <p:nvSpPr>
          <p:cNvPr id="474139" name="Rectangle 27"/>
          <p:cNvSpPr>
            <a:spLocks noChangeArrowheads="1"/>
          </p:cNvSpPr>
          <p:nvPr/>
        </p:nvSpPr>
        <p:spPr bwMode="auto">
          <a:xfrm>
            <a:off x="6084888" y="2724153"/>
            <a:ext cx="844566"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66 kg</a:t>
            </a:r>
          </a:p>
        </p:txBody>
      </p:sp>
      <p:sp>
        <p:nvSpPr>
          <p:cNvPr id="474140" name="Rectangle 28"/>
          <p:cNvSpPr>
            <a:spLocks noChangeArrowheads="1"/>
          </p:cNvSpPr>
          <p:nvPr/>
        </p:nvSpPr>
        <p:spPr bwMode="auto">
          <a:xfrm>
            <a:off x="6084888" y="3459168"/>
            <a:ext cx="1701822"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dirty="0"/>
              <a:t>102/64 mmHg</a:t>
            </a:r>
          </a:p>
        </p:txBody>
      </p:sp>
      <p:sp>
        <p:nvSpPr>
          <p:cNvPr id="474141" name="Rectangle 29"/>
          <p:cNvSpPr>
            <a:spLocks noChangeArrowheads="1"/>
          </p:cNvSpPr>
          <p:nvPr/>
        </p:nvSpPr>
        <p:spPr bwMode="auto">
          <a:xfrm>
            <a:off x="6084888" y="4194183"/>
            <a:ext cx="1079500" cy="431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142/min</a:t>
            </a:r>
          </a:p>
        </p:txBody>
      </p:sp>
      <p:sp>
        <p:nvSpPr>
          <p:cNvPr id="474142" name="Rectangle 30"/>
          <p:cNvSpPr>
            <a:spLocks noChangeArrowheads="1"/>
          </p:cNvSpPr>
          <p:nvPr/>
        </p:nvSpPr>
        <p:spPr bwMode="auto">
          <a:xfrm>
            <a:off x="6072198" y="4929198"/>
            <a:ext cx="1871662" cy="503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a:t>NAD, see 4/52</a:t>
            </a:r>
          </a:p>
        </p:txBody>
      </p:sp>
      <p:sp>
        <p:nvSpPr>
          <p:cNvPr id="474143" name="Rectangle 31"/>
          <p:cNvSpPr>
            <a:spLocks noChangeArrowheads="1"/>
          </p:cNvSpPr>
          <p:nvPr/>
        </p:nvSpPr>
        <p:spPr bwMode="auto">
          <a:xfrm>
            <a:off x="6084888" y="2060575"/>
            <a:ext cx="1344632" cy="3603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dirty="0"/>
              <a:t>Back pain</a:t>
            </a:r>
          </a:p>
        </p:txBody>
      </p:sp>
      <p:sp>
        <p:nvSpPr>
          <p:cNvPr id="474144" name="Text Box 32"/>
          <p:cNvSpPr txBox="1">
            <a:spLocks noChangeArrowheads="1"/>
          </p:cNvSpPr>
          <p:nvPr/>
        </p:nvSpPr>
        <p:spPr bwMode="auto">
          <a:xfrm>
            <a:off x="1285852" y="5589588"/>
            <a:ext cx="2286016" cy="400110"/>
          </a:xfrm>
          <a:prstGeom prst="rect">
            <a:avLst/>
          </a:prstGeom>
          <a:noFill/>
          <a:ln w="50800">
            <a:noFill/>
            <a:miter lim="800000"/>
            <a:headEnd/>
            <a:tailEnd/>
          </a:ln>
          <a:effectLst/>
        </p:spPr>
        <p:txBody>
          <a:bodyPr wrap="square">
            <a:spAutoFit/>
          </a:bodyPr>
          <a:lstStyle/>
          <a:p>
            <a:pPr algn="ctr"/>
            <a:r>
              <a:rPr lang="en-GB" sz="2000" b="1" dirty="0" smtClean="0">
                <a:solidFill>
                  <a:schemeClr val="bg1"/>
                </a:solidFill>
              </a:rPr>
              <a:t>Template 1</a:t>
            </a:r>
            <a:endParaRPr lang="en-US" sz="2000" b="1" dirty="0">
              <a:solidFill>
                <a:schemeClr val="bg1"/>
              </a:solidFill>
            </a:endParaRPr>
          </a:p>
        </p:txBody>
      </p:sp>
      <p:sp>
        <p:nvSpPr>
          <p:cNvPr id="474145" name="Text Box 33"/>
          <p:cNvSpPr txBox="1">
            <a:spLocks noChangeArrowheads="1"/>
          </p:cNvSpPr>
          <p:nvPr/>
        </p:nvSpPr>
        <p:spPr bwMode="auto">
          <a:xfrm>
            <a:off x="5786446" y="5589588"/>
            <a:ext cx="2286016" cy="400110"/>
          </a:xfrm>
          <a:prstGeom prst="rect">
            <a:avLst/>
          </a:prstGeom>
          <a:noFill/>
          <a:ln w="50800">
            <a:noFill/>
            <a:miter lim="800000"/>
            <a:headEnd/>
            <a:tailEnd/>
          </a:ln>
          <a:effectLst/>
        </p:spPr>
        <p:txBody>
          <a:bodyPr wrap="square">
            <a:spAutoFit/>
          </a:bodyPr>
          <a:lstStyle/>
          <a:p>
            <a:pPr algn="ctr"/>
            <a:r>
              <a:rPr lang="en-GB" sz="2000" b="1" dirty="0" smtClean="0">
                <a:solidFill>
                  <a:schemeClr val="bg1"/>
                </a:solidFill>
              </a:rPr>
              <a:t>Template 2</a:t>
            </a:r>
            <a:endParaRPr lang="en-US" sz="2000" b="1" dirty="0">
              <a:solidFill>
                <a:schemeClr val="bg1"/>
              </a:solidFill>
            </a:endParaRPr>
          </a:p>
        </p:txBody>
      </p:sp>
      <p:sp>
        <p:nvSpPr>
          <p:cNvPr id="474120" name="Rectangle 8"/>
          <p:cNvSpPr>
            <a:spLocks noChangeArrowheads="1"/>
          </p:cNvSpPr>
          <p:nvPr/>
        </p:nvSpPr>
        <p:spPr bwMode="auto">
          <a:xfrm>
            <a:off x="1285852" y="1571612"/>
            <a:ext cx="2305050" cy="4032250"/>
          </a:xfrm>
          <a:prstGeom prst="rect">
            <a:avLst/>
          </a:prstGeom>
          <a:noFill/>
          <a:ln w="38100">
            <a:solidFill>
              <a:schemeClr val="accent3"/>
            </a:solidFill>
            <a:headEnd/>
            <a:tailEnd/>
          </a:ln>
        </p:spPr>
        <p:style>
          <a:lnRef idx="2">
            <a:schemeClr val="accent6"/>
          </a:lnRef>
          <a:fillRef idx="1">
            <a:schemeClr val="lt1"/>
          </a:fillRef>
          <a:effectRef idx="0">
            <a:schemeClr val="accent6"/>
          </a:effectRef>
          <a:fontRef idx="minor">
            <a:schemeClr val="dk1"/>
          </a:fontRef>
        </p:style>
        <p:txBody>
          <a:bodyPr wrap="none"/>
          <a:lstStyle/>
          <a:p>
            <a:pPr algn="ctr"/>
            <a:r>
              <a:rPr lang="en-US" sz="2000" b="1" dirty="0">
                <a:solidFill>
                  <a:schemeClr val="bg1"/>
                </a:solidFill>
              </a:rPr>
              <a:t>Diabetic checkup</a:t>
            </a:r>
          </a:p>
        </p:txBody>
      </p:sp>
    </p:spTree>
    <p:extLst>
      <p:ext uri="{BB962C8B-B14F-4D97-AF65-F5344CB8AC3E}">
        <p14:creationId xmlns:p14="http://schemas.microsoft.com/office/powerpoint/2010/main" val="30348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4121"/>
                                        </p:tgtEl>
                                        <p:attrNameLst>
                                          <p:attrName>style.visibility</p:attrName>
                                        </p:attrNameLst>
                                      </p:cBhvr>
                                      <p:to>
                                        <p:strVal val="visible"/>
                                      </p:to>
                                    </p:set>
                                    <p:animEffect transition="in" filter="wipe(up)">
                                      <p:cBhvr>
                                        <p:cTn id="7" dur="500"/>
                                        <p:tgtEl>
                                          <p:spTgt spid="47412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74134"/>
                                        </p:tgtEl>
                                        <p:attrNameLst>
                                          <p:attrName>style.visibility</p:attrName>
                                        </p:attrNameLst>
                                      </p:cBhvr>
                                      <p:to>
                                        <p:strVal val="visible"/>
                                      </p:to>
                                    </p:set>
                                    <p:animEffect transition="in" filter="dissolve">
                                      <p:cBhvr>
                                        <p:cTn id="11" dur="500"/>
                                        <p:tgtEl>
                                          <p:spTgt spid="47413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74122"/>
                                        </p:tgtEl>
                                        <p:attrNameLst>
                                          <p:attrName>style.visibility</p:attrName>
                                        </p:attrNameLst>
                                      </p:cBhvr>
                                      <p:to>
                                        <p:strVal val="visible"/>
                                      </p:to>
                                    </p:set>
                                    <p:animEffect transition="in" filter="wipe(right)">
                                      <p:cBhvr>
                                        <p:cTn id="15" dur="500"/>
                                        <p:tgtEl>
                                          <p:spTgt spid="47412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74135"/>
                                        </p:tgtEl>
                                        <p:attrNameLst>
                                          <p:attrName>style.visibility</p:attrName>
                                        </p:attrNameLst>
                                      </p:cBhvr>
                                      <p:to>
                                        <p:strVal val="visible"/>
                                      </p:to>
                                    </p:set>
                                    <p:animEffect transition="in" filter="dissolve">
                                      <p:cBhvr>
                                        <p:cTn id="19" dur="500"/>
                                        <p:tgtEl>
                                          <p:spTgt spid="47413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74123"/>
                                        </p:tgtEl>
                                        <p:attrNameLst>
                                          <p:attrName>style.visibility</p:attrName>
                                        </p:attrNameLst>
                                      </p:cBhvr>
                                      <p:to>
                                        <p:strVal val="visible"/>
                                      </p:to>
                                    </p:set>
                                    <p:animEffect transition="in" filter="wipe(right)">
                                      <p:cBhvr>
                                        <p:cTn id="23" dur="500"/>
                                        <p:tgtEl>
                                          <p:spTgt spid="47412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74136"/>
                                        </p:tgtEl>
                                        <p:attrNameLst>
                                          <p:attrName>style.visibility</p:attrName>
                                        </p:attrNameLst>
                                      </p:cBhvr>
                                      <p:to>
                                        <p:strVal val="visible"/>
                                      </p:to>
                                    </p:set>
                                    <p:animEffect transition="in" filter="dissolve">
                                      <p:cBhvr>
                                        <p:cTn id="27" dur="500"/>
                                        <p:tgtEl>
                                          <p:spTgt spid="474136"/>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74124"/>
                                        </p:tgtEl>
                                        <p:attrNameLst>
                                          <p:attrName>style.visibility</p:attrName>
                                        </p:attrNameLst>
                                      </p:cBhvr>
                                      <p:to>
                                        <p:strVal val="visible"/>
                                      </p:to>
                                    </p:set>
                                    <p:animEffect transition="in" filter="wipe(right)">
                                      <p:cBhvr>
                                        <p:cTn id="31" dur="500"/>
                                        <p:tgtEl>
                                          <p:spTgt spid="474124"/>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474137"/>
                                        </p:tgtEl>
                                        <p:attrNameLst>
                                          <p:attrName>style.visibility</p:attrName>
                                        </p:attrNameLst>
                                      </p:cBhvr>
                                      <p:to>
                                        <p:strVal val="visible"/>
                                      </p:to>
                                    </p:set>
                                    <p:animEffect transition="in" filter="dissolve">
                                      <p:cBhvr>
                                        <p:cTn id="35" dur="500"/>
                                        <p:tgtEl>
                                          <p:spTgt spid="47413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74125"/>
                                        </p:tgtEl>
                                        <p:attrNameLst>
                                          <p:attrName>style.visibility</p:attrName>
                                        </p:attrNameLst>
                                      </p:cBhvr>
                                      <p:to>
                                        <p:strVal val="visible"/>
                                      </p:to>
                                    </p:set>
                                    <p:animEffect transition="in" filter="wipe(down)">
                                      <p:cBhvr>
                                        <p:cTn id="39" dur="500"/>
                                        <p:tgtEl>
                                          <p:spTgt spid="474125"/>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74138"/>
                                        </p:tgtEl>
                                        <p:attrNameLst>
                                          <p:attrName>style.visibility</p:attrName>
                                        </p:attrNameLst>
                                      </p:cBhvr>
                                      <p:to>
                                        <p:strVal val="visible"/>
                                      </p:to>
                                    </p:set>
                                    <p:animEffect transition="in" filter="dissolve">
                                      <p:cBhvr>
                                        <p:cTn id="43" dur="500"/>
                                        <p:tgtEl>
                                          <p:spTgt spid="4741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74115"/>
                                        </p:tgtEl>
                                        <p:attrNameLst>
                                          <p:attrName>style.visibility</p:attrName>
                                        </p:attrNameLst>
                                      </p:cBhvr>
                                      <p:to>
                                        <p:strVal val="visible"/>
                                      </p:to>
                                    </p:set>
                                    <p:animEffect transition="in" filter="wipe(up)">
                                      <p:cBhvr>
                                        <p:cTn id="48" dur="500"/>
                                        <p:tgtEl>
                                          <p:spTgt spid="474115"/>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474143"/>
                                        </p:tgtEl>
                                        <p:attrNameLst>
                                          <p:attrName>style.visibility</p:attrName>
                                        </p:attrNameLst>
                                      </p:cBhvr>
                                      <p:to>
                                        <p:strVal val="visible"/>
                                      </p:to>
                                    </p:set>
                                    <p:animEffect transition="in" filter="dissolve">
                                      <p:cBhvr>
                                        <p:cTn id="52" dur="500"/>
                                        <p:tgtEl>
                                          <p:spTgt spid="474143"/>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474116"/>
                                        </p:tgtEl>
                                        <p:attrNameLst>
                                          <p:attrName>style.visibility</p:attrName>
                                        </p:attrNameLst>
                                      </p:cBhvr>
                                      <p:to>
                                        <p:strVal val="visible"/>
                                      </p:to>
                                    </p:set>
                                    <p:animEffect transition="in" filter="wipe(up)">
                                      <p:cBhvr>
                                        <p:cTn id="56" dur="500"/>
                                        <p:tgtEl>
                                          <p:spTgt spid="474116"/>
                                        </p:tgtEl>
                                      </p:cBhvr>
                                    </p:animEffect>
                                  </p:childTnLst>
                                </p:cTn>
                              </p:par>
                            </p:childTnLst>
                          </p:cTn>
                        </p:par>
                        <p:par>
                          <p:cTn id="57" fill="hold">
                            <p:stCondLst>
                              <p:cond delay="1500"/>
                            </p:stCondLst>
                            <p:childTnLst>
                              <p:par>
                                <p:cTn id="58" presetID="9" presetClass="entr" presetSubtype="0" fill="hold" grpId="0" nodeType="afterEffect">
                                  <p:stCondLst>
                                    <p:cond delay="0"/>
                                  </p:stCondLst>
                                  <p:childTnLst>
                                    <p:set>
                                      <p:cBhvr>
                                        <p:cTn id="59" dur="1" fill="hold">
                                          <p:stCondLst>
                                            <p:cond delay="0"/>
                                          </p:stCondLst>
                                        </p:cTn>
                                        <p:tgtEl>
                                          <p:spTgt spid="474139"/>
                                        </p:tgtEl>
                                        <p:attrNameLst>
                                          <p:attrName>style.visibility</p:attrName>
                                        </p:attrNameLst>
                                      </p:cBhvr>
                                      <p:to>
                                        <p:strVal val="visible"/>
                                      </p:to>
                                    </p:set>
                                    <p:animEffect transition="in" filter="dissolve">
                                      <p:cBhvr>
                                        <p:cTn id="60" dur="500"/>
                                        <p:tgtEl>
                                          <p:spTgt spid="474139"/>
                                        </p:tgtEl>
                                      </p:cBhvr>
                                    </p:animEffect>
                                  </p:childTnLst>
                                </p:cTn>
                              </p:par>
                            </p:childTnLst>
                          </p:cTn>
                        </p:par>
                        <p:par>
                          <p:cTn id="61" fill="hold">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474117"/>
                                        </p:tgtEl>
                                        <p:attrNameLst>
                                          <p:attrName>style.visibility</p:attrName>
                                        </p:attrNameLst>
                                      </p:cBhvr>
                                      <p:to>
                                        <p:strVal val="visible"/>
                                      </p:to>
                                    </p:set>
                                    <p:animEffect transition="in" filter="wipe(up)">
                                      <p:cBhvr>
                                        <p:cTn id="64" dur="500"/>
                                        <p:tgtEl>
                                          <p:spTgt spid="474117"/>
                                        </p:tgtEl>
                                      </p:cBhvr>
                                    </p:animEffect>
                                  </p:childTnLst>
                                </p:cTn>
                              </p:par>
                            </p:childTnLst>
                          </p:cTn>
                        </p:par>
                        <p:par>
                          <p:cTn id="65" fill="hold">
                            <p:stCondLst>
                              <p:cond delay="2500"/>
                            </p:stCondLst>
                            <p:childTnLst>
                              <p:par>
                                <p:cTn id="66" presetID="9" presetClass="entr" presetSubtype="0" fill="hold" grpId="0" nodeType="afterEffect">
                                  <p:stCondLst>
                                    <p:cond delay="0"/>
                                  </p:stCondLst>
                                  <p:childTnLst>
                                    <p:set>
                                      <p:cBhvr>
                                        <p:cTn id="67" dur="1" fill="hold">
                                          <p:stCondLst>
                                            <p:cond delay="0"/>
                                          </p:stCondLst>
                                        </p:cTn>
                                        <p:tgtEl>
                                          <p:spTgt spid="474140"/>
                                        </p:tgtEl>
                                        <p:attrNameLst>
                                          <p:attrName>style.visibility</p:attrName>
                                        </p:attrNameLst>
                                      </p:cBhvr>
                                      <p:to>
                                        <p:strVal val="visible"/>
                                      </p:to>
                                    </p:set>
                                    <p:animEffect transition="in" filter="dissolve">
                                      <p:cBhvr>
                                        <p:cTn id="68" dur="500"/>
                                        <p:tgtEl>
                                          <p:spTgt spid="474140"/>
                                        </p:tgtEl>
                                      </p:cBhvr>
                                    </p:animEffect>
                                  </p:childTnLst>
                                </p:cTn>
                              </p:par>
                            </p:childTnLst>
                          </p:cTn>
                        </p:par>
                        <p:par>
                          <p:cTn id="69" fill="hold">
                            <p:stCondLst>
                              <p:cond delay="3000"/>
                            </p:stCondLst>
                            <p:childTnLst>
                              <p:par>
                                <p:cTn id="70" presetID="22" presetClass="entr" presetSubtype="4" fill="hold" grpId="0" nodeType="afterEffect">
                                  <p:stCondLst>
                                    <p:cond delay="0"/>
                                  </p:stCondLst>
                                  <p:childTnLst>
                                    <p:set>
                                      <p:cBhvr>
                                        <p:cTn id="71" dur="1" fill="hold">
                                          <p:stCondLst>
                                            <p:cond delay="0"/>
                                          </p:stCondLst>
                                        </p:cTn>
                                        <p:tgtEl>
                                          <p:spTgt spid="474118"/>
                                        </p:tgtEl>
                                        <p:attrNameLst>
                                          <p:attrName>style.visibility</p:attrName>
                                        </p:attrNameLst>
                                      </p:cBhvr>
                                      <p:to>
                                        <p:strVal val="visible"/>
                                      </p:to>
                                    </p:set>
                                    <p:animEffect transition="in" filter="wipe(down)">
                                      <p:cBhvr>
                                        <p:cTn id="72" dur="500"/>
                                        <p:tgtEl>
                                          <p:spTgt spid="474118"/>
                                        </p:tgtEl>
                                      </p:cBhvr>
                                    </p:animEffect>
                                  </p:childTnLst>
                                </p:cTn>
                              </p:par>
                            </p:childTnLst>
                          </p:cTn>
                        </p:par>
                        <p:par>
                          <p:cTn id="73" fill="hold">
                            <p:stCondLst>
                              <p:cond delay="3500"/>
                            </p:stCondLst>
                            <p:childTnLst>
                              <p:par>
                                <p:cTn id="74" presetID="9" presetClass="entr" presetSubtype="0" fill="hold" grpId="0" nodeType="afterEffect">
                                  <p:stCondLst>
                                    <p:cond delay="0"/>
                                  </p:stCondLst>
                                  <p:childTnLst>
                                    <p:set>
                                      <p:cBhvr>
                                        <p:cTn id="75" dur="1" fill="hold">
                                          <p:stCondLst>
                                            <p:cond delay="0"/>
                                          </p:stCondLst>
                                        </p:cTn>
                                        <p:tgtEl>
                                          <p:spTgt spid="474141"/>
                                        </p:tgtEl>
                                        <p:attrNameLst>
                                          <p:attrName>style.visibility</p:attrName>
                                        </p:attrNameLst>
                                      </p:cBhvr>
                                      <p:to>
                                        <p:strVal val="visible"/>
                                      </p:to>
                                    </p:set>
                                    <p:animEffect transition="in" filter="dissolve">
                                      <p:cBhvr>
                                        <p:cTn id="76" dur="500"/>
                                        <p:tgtEl>
                                          <p:spTgt spid="474141"/>
                                        </p:tgtEl>
                                      </p:cBhvr>
                                    </p:animEffect>
                                  </p:childTnLst>
                                </p:cTn>
                              </p:par>
                            </p:childTnLst>
                          </p:cTn>
                        </p:par>
                        <p:par>
                          <p:cTn id="77" fill="hold">
                            <p:stCondLst>
                              <p:cond delay="4000"/>
                            </p:stCondLst>
                            <p:childTnLst>
                              <p:par>
                                <p:cTn id="78" presetID="22" presetClass="entr" presetSubtype="4" fill="hold" grpId="0" nodeType="afterEffect">
                                  <p:stCondLst>
                                    <p:cond delay="0"/>
                                  </p:stCondLst>
                                  <p:childTnLst>
                                    <p:set>
                                      <p:cBhvr>
                                        <p:cTn id="79" dur="1" fill="hold">
                                          <p:stCondLst>
                                            <p:cond delay="0"/>
                                          </p:stCondLst>
                                        </p:cTn>
                                        <p:tgtEl>
                                          <p:spTgt spid="474119"/>
                                        </p:tgtEl>
                                        <p:attrNameLst>
                                          <p:attrName>style.visibility</p:attrName>
                                        </p:attrNameLst>
                                      </p:cBhvr>
                                      <p:to>
                                        <p:strVal val="visible"/>
                                      </p:to>
                                    </p:set>
                                    <p:animEffect transition="in" filter="wipe(down)">
                                      <p:cBhvr>
                                        <p:cTn id="80" dur="500"/>
                                        <p:tgtEl>
                                          <p:spTgt spid="474119"/>
                                        </p:tgtEl>
                                      </p:cBhvr>
                                    </p:animEffect>
                                  </p:childTnLst>
                                </p:cTn>
                              </p:par>
                            </p:childTnLst>
                          </p:cTn>
                        </p:par>
                        <p:par>
                          <p:cTn id="81" fill="hold">
                            <p:stCondLst>
                              <p:cond delay="4500"/>
                            </p:stCondLst>
                            <p:childTnLst>
                              <p:par>
                                <p:cTn id="82" presetID="9" presetClass="entr" presetSubtype="0" fill="hold" grpId="0" nodeType="afterEffect">
                                  <p:stCondLst>
                                    <p:cond delay="0"/>
                                  </p:stCondLst>
                                  <p:childTnLst>
                                    <p:set>
                                      <p:cBhvr>
                                        <p:cTn id="83" dur="1" fill="hold">
                                          <p:stCondLst>
                                            <p:cond delay="0"/>
                                          </p:stCondLst>
                                        </p:cTn>
                                        <p:tgtEl>
                                          <p:spTgt spid="474142"/>
                                        </p:tgtEl>
                                        <p:attrNameLst>
                                          <p:attrName>style.visibility</p:attrName>
                                        </p:attrNameLst>
                                      </p:cBhvr>
                                      <p:to>
                                        <p:strVal val="visible"/>
                                      </p:to>
                                    </p:set>
                                    <p:animEffect transition="in" filter="dissolve">
                                      <p:cBhvr>
                                        <p:cTn id="84" dur="500"/>
                                        <p:tgtEl>
                                          <p:spTgt spid="474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animBg="1"/>
      <p:bldP spid="474116" grpId="0" animBg="1"/>
      <p:bldP spid="474117" grpId="0" animBg="1"/>
      <p:bldP spid="474118" grpId="0" animBg="1"/>
      <p:bldP spid="474119" grpId="0" animBg="1"/>
      <p:bldP spid="474121" grpId="0" animBg="1"/>
      <p:bldP spid="474122" grpId="0" animBg="1"/>
      <p:bldP spid="474123" grpId="0" animBg="1"/>
      <p:bldP spid="474124" grpId="0" animBg="1"/>
      <p:bldP spid="474125" grpId="0" animBg="1"/>
      <p:bldP spid="474134" grpId="0" animBg="1"/>
      <p:bldP spid="474135" grpId="0" animBg="1"/>
      <p:bldP spid="474136" grpId="0" animBg="1"/>
      <p:bldP spid="474137" grpId="0" animBg="1"/>
      <p:bldP spid="474138" grpId="0" animBg="1"/>
      <p:bldP spid="474139" grpId="0" animBg="1"/>
      <p:bldP spid="474140" grpId="0" animBg="1"/>
      <p:bldP spid="474141" grpId="0" animBg="1"/>
      <p:bldP spid="474142" grpId="0" animBg="1"/>
      <p:bldP spid="4741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a:t>
            </a:r>
            <a:r>
              <a:rPr lang="en-AU" b="1" dirty="0"/>
              <a:t>openEHR </a:t>
            </a:r>
            <a:r>
              <a:rPr lang="en-AU" b="1" dirty="0" smtClean="0"/>
              <a:t>Methodology’</a:t>
            </a:r>
            <a:endParaRPr lang="en-AU" dirty="0"/>
          </a:p>
        </p:txBody>
      </p:sp>
      <p:sp>
        <p:nvSpPr>
          <p:cNvPr id="3" name="Content Placeholder 2"/>
          <p:cNvSpPr>
            <a:spLocks noGrp="1"/>
          </p:cNvSpPr>
          <p:nvPr>
            <p:ph idx="1"/>
          </p:nvPr>
        </p:nvSpPr>
        <p:spPr>
          <a:xfrm>
            <a:off x="914400" y="1427163"/>
            <a:ext cx="7772400" cy="4929187"/>
          </a:xfrm>
        </p:spPr>
        <p:txBody>
          <a:bodyPr/>
          <a:lstStyle/>
          <a:p>
            <a:r>
              <a:rPr lang="en-AU" dirty="0" smtClean="0"/>
              <a:t>Clinician-driven:</a:t>
            </a:r>
            <a:endParaRPr lang="en-AU" dirty="0"/>
          </a:p>
          <a:p>
            <a:pPr lvl="1"/>
            <a:r>
              <a:rPr lang="en-AU" dirty="0" smtClean="0"/>
              <a:t>Requirements </a:t>
            </a:r>
            <a:r>
              <a:rPr lang="en-AU" dirty="0"/>
              <a:t>gathering</a:t>
            </a:r>
          </a:p>
          <a:p>
            <a:pPr lvl="1"/>
            <a:r>
              <a:rPr lang="en-AU" dirty="0" smtClean="0"/>
              <a:t>Model development </a:t>
            </a:r>
          </a:p>
          <a:p>
            <a:pPr lvl="2"/>
            <a:r>
              <a:rPr lang="en-AU" sz="1800" dirty="0" smtClean="0"/>
              <a:t>Archetypes</a:t>
            </a:r>
          </a:p>
          <a:p>
            <a:pPr lvl="2"/>
            <a:r>
              <a:rPr lang="en-AU" sz="1800" dirty="0" smtClean="0"/>
              <a:t>Templates</a:t>
            </a:r>
          </a:p>
          <a:p>
            <a:pPr lvl="2"/>
            <a:r>
              <a:rPr lang="en-AU" sz="1800" dirty="0" smtClean="0"/>
              <a:t>(Terminology </a:t>
            </a:r>
            <a:r>
              <a:rPr lang="en-AU" sz="1800" dirty="0" err="1" smtClean="0"/>
              <a:t>RefSets</a:t>
            </a:r>
            <a:r>
              <a:rPr lang="en-AU" sz="1800" dirty="0" smtClean="0"/>
              <a:t>)</a:t>
            </a:r>
          </a:p>
          <a:p>
            <a:pPr lvl="1"/>
            <a:r>
              <a:rPr lang="en-AU" dirty="0" smtClean="0"/>
              <a:t>Model verification</a:t>
            </a:r>
          </a:p>
          <a:p>
            <a:r>
              <a:rPr lang="en-AU" dirty="0" smtClean="0"/>
              <a:t>Governance</a:t>
            </a:r>
          </a:p>
          <a:p>
            <a:pPr lvl="2"/>
            <a:r>
              <a:rPr lang="en-AU" sz="1800" dirty="0" smtClean="0"/>
              <a:t>Publication</a:t>
            </a:r>
          </a:p>
          <a:p>
            <a:pPr lvl="2"/>
            <a:r>
              <a:rPr lang="en-AU" sz="1800" dirty="0" smtClean="0"/>
              <a:t>Endorsement/Approval</a:t>
            </a:r>
          </a:p>
          <a:p>
            <a:pPr lvl="2"/>
            <a:r>
              <a:rPr lang="en-AU" sz="1800" dirty="0" smtClean="0"/>
              <a:t>Maintenance</a:t>
            </a:r>
          </a:p>
          <a:p>
            <a:pPr lvl="2"/>
            <a:r>
              <a:rPr lang="en-AU" sz="1800" dirty="0" smtClean="0"/>
              <a:t>Distribution</a:t>
            </a:r>
            <a:endParaRPr lang="en-AU" sz="1800" dirty="0"/>
          </a:p>
          <a:p>
            <a:pPr lvl="1"/>
            <a:endParaRPr lang="en-AU" dirty="0"/>
          </a:p>
          <a:p>
            <a:endParaRPr lang="en-AU" dirty="0"/>
          </a:p>
        </p:txBody>
      </p:sp>
      <p:sp>
        <p:nvSpPr>
          <p:cNvPr id="4" name="Right Brace 3"/>
          <p:cNvSpPr/>
          <p:nvPr/>
        </p:nvSpPr>
        <p:spPr>
          <a:xfrm>
            <a:off x="5364088" y="2060848"/>
            <a:ext cx="648072" cy="223224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p:cNvSpPr txBox="1"/>
          <p:nvPr/>
        </p:nvSpPr>
        <p:spPr>
          <a:xfrm>
            <a:off x="6084168" y="2761473"/>
            <a:ext cx="2458616" cy="830997"/>
          </a:xfrm>
          <a:prstGeom prst="rect">
            <a:avLst/>
          </a:prstGeom>
          <a:noFill/>
        </p:spPr>
        <p:txBody>
          <a:bodyPr wrap="square" rtlCol="0">
            <a:spAutoFit/>
          </a:bodyPr>
          <a:lstStyle/>
          <a:p>
            <a:r>
              <a:rPr lang="en-AU" sz="2400" dirty="0" smtClean="0"/>
              <a:t>Clinician Engagement</a:t>
            </a:r>
            <a:endParaRPr lang="en-AU" sz="2400" dirty="0"/>
          </a:p>
        </p:txBody>
      </p:sp>
    </p:spTree>
    <p:extLst>
      <p:ext uri="{BB962C8B-B14F-4D97-AF65-F5344CB8AC3E}">
        <p14:creationId xmlns:p14="http://schemas.microsoft.com/office/powerpoint/2010/main" val="3875122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Typical EHR methodology</a:t>
            </a:r>
            <a:endParaRPr lang="en-AU" dirty="0"/>
          </a:p>
        </p:txBody>
      </p:sp>
      <p:sp>
        <p:nvSpPr>
          <p:cNvPr id="5" name="Chevron 4"/>
          <p:cNvSpPr/>
          <p:nvPr/>
        </p:nvSpPr>
        <p:spPr>
          <a:xfrm>
            <a:off x="1619672" y="1772816"/>
            <a:ext cx="5832648" cy="144016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1"/>
              </a:solidFill>
            </a:endParaRPr>
          </a:p>
        </p:txBody>
      </p:sp>
      <p:sp>
        <p:nvSpPr>
          <p:cNvPr id="6" name="Pentagon 5"/>
          <p:cNvSpPr/>
          <p:nvPr/>
        </p:nvSpPr>
        <p:spPr>
          <a:xfrm>
            <a:off x="611560" y="1772816"/>
            <a:ext cx="1584176" cy="14401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7" name="Chevron 6"/>
          <p:cNvSpPr/>
          <p:nvPr/>
        </p:nvSpPr>
        <p:spPr>
          <a:xfrm>
            <a:off x="6876256" y="1772816"/>
            <a:ext cx="1800200" cy="144016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solidFill>
                <a:schemeClr val="tx1"/>
              </a:solidFill>
            </a:endParaRPr>
          </a:p>
        </p:txBody>
      </p:sp>
      <p:sp>
        <p:nvSpPr>
          <p:cNvPr id="8" name="Rectangle 7"/>
          <p:cNvSpPr/>
          <p:nvPr/>
        </p:nvSpPr>
        <p:spPr>
          <a:xfrm>
            <a:off x="467544" y="3501008"/>
            <a:ext cx="1656184" cy="648072"/>
          </a:xfrm>
          <a:prstGeom prst="rect">
            <a:avLst/>
          </a:prstGeom>
        </p:spPr>
        <p:txBody>
          <a:bodyPr wrap="square">
            <a:spAutoFit/>
          </a:bodyPr>
          <a:lstStyle/>
          <a:p>
            <a:pPr algn="ctr"/>
            <a:r>
              <a:rPr lang="en-AU" dirty="0"/>
              <a:t>Requirements gathering</a:t>
            </a:r>
            <a:endParaRPr lang="en-AU" dirty="0"/>
          </a:p>
        </p:txBody>
      </p:sp>
      <p:sp>
        <p:nvSpPr>
          <p:cNvPr id="9" name="Rectangle 8"/>
          <p:cNvSpPr/>
          <p:nvPr/>
        </p:nvSpPr>
        <p:spPr>
          <a:xfrm>
            <a:off x="6588224" y="3501008"/>
            <a:ext cx="2160240" cy="646331"/>
          </a:xfrm>
          <a:prstGeom prst="rect">
            <a:avLst/>
          </a:prstGeom>
        </p:spPr>
        <p:txBody>
          <a:bodyPr wrap="square">
            <a:spAutoFit/>
          </a:bodyPr>
          <a:lstStyle/>
          <a:p>
            <a:pPr algn="ctr"/>
            <a:r>
              <a:rPr lang="en-AU" dirty="0" smtClean="0"/>
              <a:t>User Interface/</a:t>
            </a:r>
          </a:p>
          <a:p>
            <a:pPr algn="ctr"/>
            <a:r>
              <a:rPr lang="en-AU" dirty="0" smtClean="0"/>
              <a:t>Workflow tweaking</a:t>
            </a:r>
            <a:endParaRPr lang="en-AU" dirty="0"/>
          </a:p>
        </p:txBody>
      </p:sp>
      <p:sp>
        <p:nvSpPr>
          <p:cNvPr id="10" name="Rectangle 9"/>
          <p:cNvSpPr/>
          <p:nvPr/>
        </p:nvSpPr>
        <p:spPr>
          <a:xfrm>
            <a:off x="2195736" y="3501007"/>
            <a:ext cx="4572000" cy="369332"/>
          </a:xfrm>
          <a:prstGeom prst="rect">
            <a:avLst/>
          </a:prstGeom>
        </p:spPr>
        <p:txBody>
          <a:bodyPr>
            <a:spAutoFit/>
          </a:bodyPr>
          <a:lstStyle/>
          <a:p>
            <a:pPr algn="ctr"/>
            <a:r>
              <a:rPr lang="en-AU" dirty="0"/>
              <a:t>Software </a:t>
            </a:r>
            <a:r>
              <a:rPr lang="en-AU" dirty="0" smtClean="0"/>
              <a:t>Development</a:t>
            </a:r>
            <a:endParaRPr lang="en-AU" dirty="0"/>
          </a:p>
        </p:txBody>
      </p:sp>
      <p:sp>
        <p:nvSpPr>
          <p:cNvPr id="11" name="TextBox 10"/>
          <p:cNvSpPr txBox="1"/>
          <p:nvPr/>
        </p:nvSpPr>
        <p:spPr>
          <a:xfrm>
            <a:off x="611560" y="4581128"/>
            <a:ext cx="1512168" cy="738664"/>
          </a:xfrm>
          <a:prstGeom prst="rect">
            <a:avLst/>
          </a:prstGeom>
          <a:noFill/>
        </p:spPr>
        <p:txBody>
          <a:bodyPr wrap="square" rtlCol="0">
            <a:spAutoFit/>
          </a:bodyPr>
          <a:lstStyle/>
          <a:p>
            <a:r>
              <a:rPr lang="en-AU" sz="1400" dirty="0" smtClean="0"/>
              <a:t>Clinicians +</a:t>
            </a:r>
          </a:p>
          <a:p>
            <a:r>
              <a:rPr lang="en-AU" sz="1400" dirty="0"/>
              <a:t>Informaticians 0</a:t>
            </a:r>
          </a:p>
          <a:p>
            <a:r>
              <a:rPr lang="en-AU" sz="1400" dirty="0" smtClean="0"/>
              <a:t>Engineers ++</a:t>
            </a:r>
          </a:p>
        </p:txBody>
      </p:sp>
      <p:sp>
        <p:nvSpPr>
          <p:cNvPr id="12" name="TextBox 11"/>
          <p:cNvSpPr txBox="1"/>
          <p:nvPr/>
        </p:nvSpPr>
        <p:spPr>
          <a:xfrm>
            <a:off x="3779912" y="4581128"/>
            <a:ext cx="1512168" cy="738664"/>
          </a:xfrm>
          <a:prstGeom prst="rect">
            <a:avLst/>
          </a:prstGeom>
          <a:noFill/>
        </p:spPr>
        <p:txBody>
          <a:bodyPr wrap="square" rtlCol="0">
            <a:spAutoFit/>
          </a:bodyPr>
          <a:lstStyle/>
          <a:p>
            <a:r>
              <a:rPr lang="en-AU" sz="1400" dirty="0" smtClean="0"/>
              <a:t>Clinicians 0</a:t>
            </a:r>
          </a:p>
          <a:p>
            <a:r>
              <a:rPr lang="en-AU" sz="1400" dirty="0"/>
              <a:t>Informaticians 0</a:t>
            </a:r>
          </a:p>
          <a:p>
            <a:r>
              <a:rPr lang="en-AU" sz="1400" dirty="0" smtClean="0"/>
              <a:t>Engineers ++</a:t>
            </a:r>
          </a:p>
        </p:txBody>
      </p:sp>
      <p:sp>
        <p:nvSpPr>
          <p:cNvPr id="13" name="TextBox 12"/>
          <p:cNvSpPr txBox="1"/>
          <p:nvPr/>
        </p:nvSpPr>
        <p:spPr>
          <a:xfrm>
            <a:off x="6863945" y="4581128"/>
            <a:ext cx="1512168" cy="738664"/>
          </a:xfrm>
          <a:prstGeom prst="rect">
            <a:avLst/>
          </a:prstGeom>
          <a:noFill/>
        </p:spPr>
        <p:txBody>
          <a:bodyPr wrap="square" rtlCol="0">
            <a:spAutoFit/>
          </a:bodyPr>
          <a:lstStyle/>
          <a:p>
            <a:r>
              <a:rPr lang="en-AU" sz="1400" dirty="0" smtClean="0"/>
              <a:t>Clinicians +</a:t>
            </a:r>
          </a:p>
          <a:p>
            <a:r>
              <a:rPr lang="en-AU" sz="1400" dirty="0"/>
              <a:t>Informaticians 0</a:t>
            </a:r>
          </a:p>
          <a:p>
            <a:r>
              <a:rPr lang="en-AU" sz="1400" dirty="0" smtClean="0"/>
              <a:t>Engineers ++</a:t>
            </a:r>
          </a:p>
        </p:txBody>
      </p:sp>
      <p:sp>
        <p:nvSpPr>
          <p:cNvPr id="14" name="TextBox 13"/>
          <p:cNvSpPr txBox="1"/>
          <p:nvPr/>
        </p:nvSpPr>
        <p:spPr>
          <a:xfrm>
            <a:off x="0" y="6021288"/>
            <a:ext cx="9144000" cy="584775"/>
          </a:xfrm>
          <a:prstGeom prst="rect">
            <a:avLst/>
          </a:prstGeom>
          <a:noFill/>
        </p:spPr>
        <p:txBody>
          <a:bodyPr wrap="square" rtlCol="0">
            <a:spAutoFit/>
          </a:bodyPr>
          <a:lstStyle/>
          <a:p>
            <a:pPr algn="ctr"/>
            <a:r>
              <a:rPr lang="en-AU" sz="3200" dirty="0" smtClean="0">
                <a:solidFill>
                  <a:schemeClr val="bg1"/>
                </a:solidFill>
              </a:rPr>
              <a:t>Clinicians &lt;reluctantly&gt; allowed to participate</a:t>
            </a:r>
            <a:endParaRPr lang="en-AU" sz="3200" dirty="0">
              <a:solidFill>
                <a:schemeClr val="bg1"/>
              </a:solidFill>
            </a:endParaRPr>
          </a:p>
        </p:txBody>
      </p:sp>
    </p:spTree>
    <p:extLst>
      <p:ext uri="{BB962C8B-B14F-4D97-AF65-F5344CB8AC3E}">
        <p14:creationId xmlns:p14="http://schemas.microsoft.com/office/powerpoint/2010/main" val="20934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Typical openEHR methodology</a:t>
            </a:r>
            <a:endParaRPr lang="en-AU" dirty="0"/>
          </a:p>
        </p:txBody>
      </p:sp>
      <p:sp>
        <p:nvSpPr>
          <p:cNvPr id="11" name="TextBox 10"/>
          <p:cNvSpPr txBox="1"/>
          <p:nvPr/>
        </p:nvSpPr>
        <p:spPr>
          <a:xfrm>
            <a:off x="251520" y="1360984"/>
            <a:ext cx="3960440" cy="307777"/>
          </a:xfrm>
          <a:prstGeom prst="rect">
            <a:avLst/>
          </a:prstGeom>
          <a:noFill/>
        </p:spPr>
        <p:txBody>
          <a:bodyPr wrap="square" rtlCol="0">
            <a:spAutoFit/>
          </a:bodyPr>
          <a:lstStyle/>
          <a:p>
            <a:pPr algn="ctr"/>
            <a:r>
              <a:rPr lang="en-AU" sz="1400" dirty="0" smtClean="0"/>
              <a:t>Clinicians ++, Informaticians ++, Engineers +</a:t>
            </a:r>
          </a:p>
        </p:txBody>
      </p:sp>
      <p:sp>
        <p:nvSpPr>
          <p:cNvPr id="14" name="Pentagon 13"/>
          <p:cNvSpPr/>
          <p:nvPr/>
        </p:nvSpPr>
        <p:spPr>
          <a:xfrm>
            <a:off x="539552" y="2041103"/>
            <a:ext cx="1584176" cy="14401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15" name="Chevron 14"/>
          <p:cNvSpPr/>
          <p:nvPr/>
        </p:nvSpPr>
        <p:spPr>
          <a:xfrm>
            <a:off x="755576" y="3102639"/>
            <a:ext cx="3312368" cy="144016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solidFill>
                <a:schemeClr val="tx1"/>
              </a:solidFill>
            </a:endParaRPr>
          </a:p>
        </p:txBody>
      </p:sp>
      <p:sp>
        <p:nvSpPr>
          <p:cNvPr id="5" name="Chevron 4"/>
          <p:cNvSpPr/>
          <p:nvPr/>
        </p:nvSpPr>
        <p:spPr>
          <a:xfrm>
            <a:off x="1763688" y="4201343"/>
            <a:ext cx="5544616" cy="144016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1"/>
              </a:solidFill>
            </a:endParaRPr>
          </a:p>
        </p:txBody>
      </p:sp>
      <p:sp>
        <p:nvSpPr>
          <p:cNvPr id="7" name="Chevron 6"/>
          <p:cNvSpPr/>
          <p:nvPr/>
        </p:nvSpPr>
        <p:spPr>
          <a:xfrm>
            <a:off x="6804248" y="4201343"/>
            <a:ext cx="1800200" cy="144016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solidFill>
                <a:schemeClr val="tx1"/>
              </a:solidFill>
            </a:endParaRPr>
          </a:p>
        </p:txBody>
      </p:sp>
      <p:sp>
        <p:nvSpPr>
          <p:cNvPr id="9" name="Rectangle 8"/>
          <p:cNvSpPr/>
          <p:nvPr/>
        </p:nvSpPr>
        <p:spPr>
          <a:xfrm>
            <a:off x="6911752" y="4056336"/>
            <a:ext cx="2160240" cy="646331"/>
          </a:xfrm>
          <a:prstGeom prst="rect">
            <a:avLst/>
          </a:prstGeom>
        </p:spPr>
        <p:txBody>
          <a:bodyPr wrap="square">
            <a:spAutoFit/>
          </a:bodyPr>
          <a:lstStyle/>
          <a:p>
            <a:pPr algn="ctr"/>
            <a:r>
              <a:rPr lang="en-AU" dirty="0" smtClean="0"/>
              <a:t>User Interface/</a:t>
            </a:r>
          </a:p>
          <a:p>
            <a:pPr algn="ctr"/>
            <a:r>
              <a:rPr lang="en-AU" dirty="0" smtClean="0"/>
              <a:t>Workflow tweaking</a:t>
            </a:r>
            <a:endParaRPr lang="en-AU" dirty="0"/>
          </a:p>
        </p:txBody>
      </p:sp>
      <p:sp>
        <p:nvSpPr>
          <p:cNvPr id="10" name="Rectangle 9"/>
          <p:cNvSpPr/>
          <p:nvPr/>
        </p:nvSpPr>
        <p:spPr>
          <a:xfrm>
            <a:off x="3167844" y="4558707"/>
            <a:ext cx="2483768" cy="646331"/>
          </a:xfrm>
          <a:prstGeom prst="rect">
            <a:avLst/>
          </a:prstGeom>
        </p:spPr>
        <p:txBody>
          <a:bodyPr wrap="square">
            <a:spAutoFit/>
          </a:bodyPr>
          <a:lstStyle/>
          <a:p>
            <a:pPr algn="ctr"/>
            <a:r>
              <a:rPr lang="en-AU" dirty="0"/>
              <a:t>Software </a:t>
            </a:r>
            <a:r>
              <a:rPr lang="en-AU" dirty="0" smtClean="0"/>
              <a:t>Development</a:t>
            </a:r>
            <a:endParaRPr lang="en-AU" dirty="0"/>
          </a:p>
        </p:txBody>
      </p:sp>
      <p:sp>
        <p:nvSpPr>
          <p:cNvPr id="12" name="TextBox 11"/>
          <p:cNvSpPr txBox="1"/>
          <p:nvPr/>
        </p:nvSpPr>
        <p:spPr>
          <a:xfrm>
            <a:off x="1835696" y="5785519"/>
            <a:ext cx="4968552" cy="307777"/>
          </a:xfrm>
          <a:prstGeom prst="rect">
            <a:avLst/>
          </a:prstGeom>
          <a:noFill/>
        </p:spPr>
        <p:txBody>
          <a:bodyPr wrap="square" rtlCol="0">
            <a:spAutoFit/>
          </a:bodyPr>
          <a:lstStyle/>
          <a:p>
            <a:pPr algn="ctr"/>
            <a:r>
              <a:rPr lang="en-AU" sz="1400" dirty="0" smtClean="0"/>
              <a:t>Clinicians 0, Informaticians +, Engineers ++</a:t>
            </a:r>
          </a:p>
        </p:txBody>
      </p:sp>
      <p:sp>
        <p:nvSpPr>
          <p:cNvPr id="13" name="TextBox 12"/>
          <p:cNvSpPr txBox="1"/>
          <p:nvPr/>
        </p:nvSpPr>
        <p:spPr>
          <a:xfrm>
            <a:off x="5364088" y="1360984"/>
            <a:ext cx="3762164" cy="307777"/>
          </a:xfrm>
          <a:prstGeom prst="rect">
            <a:avLst/>
          </a:prstGeom>
          <a:noFill/>
        </p:spPr>
        <p:txBody>
          <a:bodyPr wrap="square" rtlCol="0">
            <a:spAutoFit/>
          </a:bodyPr>
          <a:lstStyle/>
          <a:p>
            <a:r>
              <a:rPr lang="en-AU" sz="1400" dirty="0" smtClean="0"/>
              <a:t>Clinicians ++, Informaticians ++, Engineers +</a:t>
            </a:r>
          </a:p>
        </p:txBody>
      </p:sp>
      <p:sp>
        <p:nvSpPr>
          <p:cNvPr id="8" name="Rectangle 7"/>
          <p:cNvSpPr/>
          <p:nvPr/>
        </p:nvSpPr>
        <p:spPr>
          <a:xfrm>
            <a:off x="467544" y="2250677"/>
            <a:ext cx="1656184" cy="646331"/>
          </a:xfrm>
          <a:prstGeom prst="rect">
            <a:avLst/>
          </a:prstGeom>
        </p:spPr>
        <p:txBody>
          <a:bodyPr wrap="square">
            <a:spAutoFit/>
          </a:bodyPr>
          <a:lstStyle/>
          <a:p>
            <a:pPr algn="ctr"/>
            <a:r>
              <a:rPr lang="en-AU" dirty="0"/>
              <a:t>Requirements gathering</a:t>
            </a:r>
            <a:endParaRPr lang="en-AU" dirty="0"/>
          </a:p>
        </p:txBody>
      </p:sp>
      <p:sp>
        <p:nvSpPr>
          <p:cNvPr id="16" name="Rectangle 15"/>
          <p:cNvSpPr/>
          <p:nvPr/>
        </p:nvSpPr>
        <p:spPr>
          <a:xfrm>
            <a:off x="1511660" y="3278013"/>
            <a:ext cx="1656184" cy="923330"/>
          </a:xfrm>
          <a:prstGeom prst="rect">
            <a:avLst/>
          </a:prstGeom>
        </p:spPr>
        <p:txBody>
          <a:bodyPr wrap="square">
            <a:spAutoFit/>
          </a:bodyPr>
          <a:lstStyle/>
          <a:p>
            <a:pPr algn="ctr"/>
            <a:r>
              <a:rPr lang="en-AU" dirty="0" smtClean="0"/>
              <a:t>Model Development &amp; Verification</a:t>
            </a:r>
            <a:endParaRPr lang="en-AU" dirty="0"/>
          </a:p>
        </p:txBody>
      </p:sp>
      <p:cxnSp>
        <p:nvCxnSpPr>
          <p:cNvPr id="4" name="Straight Arrow Connector 3"/>
          <p:cNvCxnSpPr/>
          <p:nvPr/>
        </p:nvCxnSpPr>
        <p:spPr>
          <a:xfrm flipV="1">
            <a:off x="539552" y="1743042"/>
            <a:ext cx="1187624" cy="602"/>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27176" y="5785519"/>
            <a:ext cx="5184576" cy="0"/>
          </a:xfrm>
          <a:prstGeom prst="straightConnector1">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flipV="1">
            <a:off x="6767511" y="1743042"/>
            <a:ext cx="1655676" cy="1204"/>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0" y="6012577"/>
            <a:ext cx="9144000" cy="584775"/>
          </a:xfrm>
          <a:prstGeom prst="rect">
            <a:avLst/>
          </a:prstGeom>
          <a:noFill/>
        </p:spPr>
        <p:txBody>
          <a:bodyPr wrap="square" rtlCol="0">
            <a:spAutoFit/>
          </a:bodyPr>
          <a:lstStyle/>
          <a:p>
            <a:pPr algn="ctr"/>
            <a:r>
              <a:rPr lang="en-AU" sz="3200" dirty="0" smtClean="0">
                <a:solidFill>
                  <a:schemeClr val="bg1"/>
                </a:solidFill>
              </a:rPr>
              <a:t>Clinicians actively participating</a:t>
            </a:r>
            <a:endParaRPr lang="en-AU" sz="3200" dirty="0">
              <a:solidFill>
                <a:schemeClr val="bg1"/>
              </a:solidFill>
            </a:endParaRPr>
          </a:p>
        </p:txBody>
      </p:sp>
      <p:cxnSp>
        <p:nvCxnSpPr>
          <p:cNvPr id="26" name="Straight Arrow Connector 25"/>
          <p:cNvCxnSpPr/>
          <p:nvPr/>
        </p:nvCxnSpPr>
        <p:spPr>
          <a:xfrm flipV="1">
            <a:off x="1152128" y="1846158"/>
            <a:ext cx="2915816" cy="602"/>
          </a:xfrm>
          <a:prstGeom prst="straightConnector1">
            <a:avLst/>
          </a:prstGeom>
          <a:ln>
            <a:headEnd type="arrow" w="med" len="med"/>
            <a:tailEnd type="arrow" w="med" len="med"/>
          </a:ln>
        </p:spPr>
        <p:style>
          <a:lnRef idx="2">
            <a:schemeClr val="accent4"/>
          </a:lnRef>
          <a:fillRef idx="0">
            <a:schemeClr val="accent4"/>
          </a:fillRef>
          <a:effectRef idx="1">
            <a:schemeClr val="accent4"/>
          </a:effectRef>
          <a:fontRef idx="minor">
            <a:schemeClr val="tx1"/>
          </a:fontRef>
        </p:style>
      </p:cxnSp>
      <p:sp>
        <p:nvSpPr>
          <p:cNvPr id="28" name="Oval 27"/>
          <p:cNvSpPr/>
          <p:nvPr/>
        </p:nvSpPr>
        <p:spPr>
          <a:xfrm>
            <a:off x="-180528" y="692696"/>
            <a:ext cx="4824536" cy="468052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714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6261"/>
            <a:ext cx="8388424" cy="1310531"/>
          </a:xfrm>
        </p:spPr>
        <p:txBody>
          <a:bodyPr/>
          <a:lstStyle/>
          <a:p>
            <a:r>
              <a:rPr lang="en-AU" dirty="0" smtClean="0"/>
              <a:t>Traditional </a:t>
            </a:r>
            <a:br>
              <a:rPr lang="en-AU" dirty="0" smtClean="0"/>
            </a:br>
            <a:r>
              <a:rPr lang="en-AU" dirty="0" smtClean="0"/>
              <a:t>Requirements gathering</a:t>
            </a:r>
            <a:endParaRPr lang="en-AU" dirty="0"/>
          </a:p>
        </p:txBody>
      </p:sp>
      <p:sp>
        <p:nvSpPr>
          <p:cNvPr id="3" name="Content Placeholder 2"/>
          <p:cNvSpPr>
            <a:spLocks noGrp="1"/>
          </p:cNvSpPr>
          <p:nvPr>
            <p:ph idx="1"/>
          </p:nvPr>
        </p:nvSpPr>
        <p:spPr>
          <a:xfrm>
            <a:off x="755576" y="1784350"/>
            <a:ext cx="7931224" cy="4572000"/>
          </a:xfrm>
        </p:spPr>
        <p:txBody>
          <a:bodyPr/>
          <a:lstStyle/>
          <a:p>
            <a:r>
              <a:rPr lang="en-AU" dirty="0" smtClean="0"/>
              <a:t>Identify:</a:t>
            </a:r>
          </a:p>
          <a:p>
            <a:pPr lvl="1"/>
            <a:r>
              <a:rPr lang="en-AU" dirty="0" smtClean="0"/>
              <a:t>Documents/Forms</a:t>
            </a:r>
          </a:p>
          <a:p>
            <a:pPr lvl="1"/>
            <a:r>
              <a:rPr lang="en-AU" dirty="0" smtClean="0"/>
              <a:t>Existing systems</a:t>
            </a:r>
          </a:p>
          <a:p>
            <a:pPr lvl="1"/>
            <a:r>
              <a:rPr lang="en-AU" dirty="0" err="1" smtClean="0"/>
              <a:t>Etc</a:t>
            </a:r>
            <a:endParaRPr lang="en-AU" dirty="0" smtClean="0"/>
          </a:p>
          <a:p>
            <a:r>
              <a:rPr lang="en-AU" dirty="0" smtClean="0"/>
              <a:t>Direct Clinician Engagement not easy</a:t>
            </a:r>
          </a:p>
          <a:p>
            <a:r>
              <a:rPr lang="en-AU" dirty="0" smtClean="0"/>
              <a:t>Usually a Clinician Interrogation -&gt; </a:t>
            </a:r>
            <a:br>
              <a:rPr lang="en-AU" dirty="0" smtClean="0"/>
            </a:br>
            <a:r>
              <a:rPr lang="en-AU" dirty="0" smtClean="0"/>
              <a:t>		Engineer Interpretation process</a:t>
            </a:r>
          </a:p>
          <a:p>
            <a:pPr lvl="1"/>
            <a:r>
              <a:rPr lang="en-AU" sz="2000" dirty="0" smtClean="0"/>
              <a:t>Success depends </a:t>
            </a:r>
            <a:r>
              <a:rPr lang="en-AU" sz="2000" dirty="0"/>
              <a:t>on the </a:t>
            </a:r>
            <a:r>
              <a:rPr lang="en-AU" sz="2000" dirty="0" smtClean="0"/>
              <a:t>‘right’ questions being asked by engineers</a:t>
            </a:r>
          </a:p>
          <a:p>
            <a:pPr lvl="1"/>
            <a:r>
              <a:rPr lang="en-AU" sz="2000" dirty="0" smtClean="0"/>
              <a:t>High risk of misunderstandings</a:t>
            </a:r>
          </a:p>
          <a:p>
            <a:pPr lvl="1"/>
            <a:r>
              <a:rPr lang="en-AU" sz="2000" dirty="0" smtClean="0"/>
              <a:t>No method for Clinician confirmation/validation</a:t>
            </a:r>
          </a:p>
          <a:p>
            <a:pPr lvl="1"/>
            <a:endParaRPr lang="en-AU" dirty="0"/>
          </a:p>
        </p:txBody>
      </p:sp>
    </p:spTree>
    <p:extLst>
      <p:ext uri="{BB962C8B-B14F-4D97-AF65-F5344CB8AC3E}">
        <p14:creationId xmlns:p14="http://schemas.microsoft.com/office/powerpoint/2010/main" val="17463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en-AU" smtClean="0"/>
              <a:t>What is </a:t>
            </a:r>
            <a:r>
              <a:rPr lang="en-AU" i="1" smtClean="0"/>
              <a:t>open</a:t>
            </a:r>
            <a:r>
              <a:rPr lang="en-AU" smtClean="0"/>
              <a:t>EHR?</a:t>
            </a:r>
          </a:p>
        </p:txBody>
      </p:sp>
      <p:sp>
        <p:nvSpPr>
          <p:cNvPr id="17411" name="Content Placeholder 3"/>
          <p:cNvSpPr>
            <a:spLocks noGrp="1"/>
          </p:cNvSpPr>
          <p:nvPr>
            <p:ph idx="1"/>
          </p:nvPr>
        </p:nvSpPr>
        <p:spPr>
          <a:xfrm>
            <a:off x="500034" y="1357313"/>
            <a:ext cx="8215370" cy="5256212"/>
          </a:xfrm>
        </p:spPr>
        <p:txBody>
          <a:bodyPr/>
          <a:lstStyle/>
          <a:p>
            <a:pPr marL="411163" lvl="1" indent="-342900" eaLnBrk="1" hangingPunct="1">
              <a:spcBef>
                <a:spcPts val="700"/>
              </a:spcBef>
              <a:buClr>
                <a:schemeClr val="tx2"/>
              </a:buClr>
              <a:buSzPct val="95000"/>
              <a:buFont typeface="Wingdings" pitchFamily="2" charset="2"/>
              <a:buChar char=""/>
            </a:pPr>
            <a:r>
              <a:rPr lang="en-US" sz="2800" dirty="0" smtClean="0"/>
              <a:t>The </a:t>
            </a:r>
            <a:r>
              <a:rPr lang="en-US" sz="2800" b="1" dirty="0" smtClean="0"/>
              <a:t>openEHR Foundation </a:t>
            </a:r>
            <a:r>
              <a:rPr lang="en-US" sz="2800" dirty="0" smtClean="0"/>
              <a:t>is a non-profit  established in 2001 – </a:t>
            </a:r>
            <a:r>
              <a:rPr lang="en-US" sz="2800" u="sng" dirty="0" smtClean="0">
                <a:solidFill>
                  <a:srgbClr val="00B0F0"/>
                </a:solidFill>
              </a:rPr>
              <a:t>www.openEHR.org</a:t>
            </a:r>
          </a:p>
          <a:p>
            <a:pPr marL="411163" lvl="1" indent="-342900" eaLnBrk="1" hangingPunct="1">
              <a:spcBef>
                <a:spcPts val="700"/>
              </a:spcBef>
              <a:buClr>
                <a:schemeClr val="tx2"/>
              </a:buClr>
              <a:buSzPct val="95000"/>
              <a:buFont typeface="Wingdings" pitchFamily="2" charset="2"/>
              <a:buChar char=""/>
            </a:pPr>
            <a:r>
              <a:rPr lang="en-US" sz="2800" dirty="0" smtClean="0"/>
              <a:t>Open source specifications for a logical EHR architecture</a:t>
            </a:r>
          </a:p>
          <a:p>
            <a:pPr lvl="1"/>
            <a:r>
              <a:rPr lang="en-US" sz="2000" dirty="0" smtClean="0"/>
              <a:t>Based on 18+ years of  international implementation experience including Good European Health Record Project</a:t>
            </a:r>
          </a:p>
          <a:p>
            <a:pPr lvl="1"/>
            <a:r>
              <a:rPr lang="en-US" sz="2000" dirty="0" smtClean="0"/>
              <a:t>Superset of ISO/CEN 13606 EHR standard</a:t>
            </a:r>
          </a:p>
          <a:p>
            <a:pPr marL="411163" lvl="1" indent="-342900" eaLnBrk="1" hangingPunct="1">
              <a:spcBef>
                <a:spcPts val="700"/>
              </a:spcBef>
              <a:buClr>
                <a:schemeClr val="tx2"/>
              </a:buClr>
              <a:buSzPct val="95000"/>
              <a:buFont typeface="Wingdings" pitchFamily="2" charset="2"/>
              <a:buChar char=""/>
            </a:pPr>
            <a:r>
              <a:rPr lang="en-US" sz="2800" dirty="0" smtClean="0"/>
              <a:t>Engineering paradigm</a:t>
            </a:r>
          </a:p>
          <a:p>
            <a:pPr marL="411163" lvl="1" indent="-342900" eaLnBrk="1" hangingPunct="1">
              <a:spcBef>
                <a:spcPts val="700"/>
              </a:spcBef>
              <a:buClr>
                <a:schemeClr val="tx2"/>
              </a:buClr>
              <a:buSzPct val="95000"/>
              <a:buFont typeface="Wingdings" pitchFamily="2" charset="2"/>
              <a:buChar char=""/>
            </a:pPr>
            <a:r>
              <a:rPr lang="en-US" sz="2800" dirty="0" smtClean="0"/>
              <a:t>Separation of clinical </a:t>
            </a:r>
            <a:br>
              <a:rPr lang="en-US" sz="2800" dirty="0" smtClean="0"/>
            </a:br>
            <a:r>
              <a:rPr lang="en-US" sz="2800" dirty="0" smtClean="0"/>
              <a:t>and technical concerns</a:t>
            </a:r>
          </a:p>
          <a:p>
            <a:pPr eaLnBrk="1" hangingPunct="1"/>
            <a:r>
              <a:rPr lang="en-US" sz="2800" dirty="0" smtClean="0"/>
              <a:t>International Community</a:t>
            </a:r>
            <a:endParaRPr lang="en-AU" sz="3200" dirty="0" smtClean="0"/>
          </a:p>
        </p:txBody>
      </p:sp>
      <p:pic>
        <p:nvPicPr>
          <p:cNvPr id="17412" name="Picture 2"/>
          <p:cNvPicPr>
            <a:picLocks noChangeAspect="1" noChangeArrowheads="1"/>
          </p:cNvPicPr>
          <p:nvPr/>
        </p:nvPicPr>
        <p:blipFill>
          <a:blip r:embed="rId3" cstate="print"/>
          <a:srcRect/>
          <a:stretch>
            <a:fillRect/>
          </a:stretch>
        </p:blipFill>
        <p:spPr bwMode="auto">
          <a:xfrm>
            <a:off x="5796135" y="3929191"/>
            <a:ext cx="3276459" cy="2857396"/>
          </a:xfrm>
          <a:prstGeom prst="rect">
            <a:avLst/>
          </a:prstGeom>
          <a:noFill/>
          <a:ln w="9525">
            <a:noFill/>
            <a:miter lim="800000"/>
            <a:headEnd/>
            <a:tailEnd/>
          </a:ln>
        </p:spPr>
      </p:pic>
    </p:spTree>
    <p:extLst>
      <p:ext uri="{BB962C8B-B14F-4D97-AF65-F5344CB8AC3E}">
        <p14:creationId xmlns:p14="http://schemas.microsoft.com/office/powerpoint/2010/main" val="2848902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6261"/>
            <a:ext cx="8388424" cy="1310531"/>
          </a:xfrm>
        </p:spPr>
        <p:txBody>
          <a:bodyPr/>
          <a:lstStyle/>
          <a:p>
            <a:r>
              <a:rPr lang="en-AU" dirty="0" smtClean="0"/>
              <a:t>openEHR</a:t>
            </a:r>
            <a:br>
              <a:rPr lang="en-AU" dirty="0" smtClean="0"/>
            </a:br>
            <a:r>
              <a:rPr lang="en-AU" dirty="0" smtClean="0"/>
              <a:t>Requirements gathering</a:t>
            </a:r>
            <a:endParaRPr lang="en-AU" dirty="0"/>
          </a:p>
        </p:txBody>
      </p:sp>
      <p:sp>
        <p:nvSpPr>
          <p:cNvPr id="3" name="Content Placeholder 2"/>
          <p:cNvSpPr>
            <a:spLocks noGrp="1"/>
          </p:cNvSpPr>
          <p:nvPr>
            <p:ph idx="1"/>
          </p:nvPr>
        </p:nvSpPr>
        <p:spPr>
          <a:xfrm>
            <a:off x="611560" y="1784350"/>
            <a:ext cx="8166522" cy="4572000"/>
          </a:xfrm>
        </p:spPr>
        <p:txBody>
          <a:bodyPr/>
          <a:lstStyle/>
          <a:p>
            <a:r>
              <a:rPr lang="en-AU" dirty="0" smtClean="0"/>
              <a:t>No rocket science:</a:t>
            </a:r>
          </a:p>
          <a:p>
            <a:pPr lvl="1"/>
            <a:r>
              <a:rPr lang="en-AU" sz="2400" dirty="0" smtClean="0"/>
              <a:t>Documents/Forms</a:t>
            </a:r>
          </a:p>
          <a:p>
            <a:pPr lvl="1"/>
            <a:r>
              <a:rPr lang="en-AU" sz="2400" dirty="0" smtClean="0"/>
              <a:t>Existing systems</a:t>
            </a:r>
          </a:p>
          <a:p>
            <a:pPr lvl="1"/>
            <a:r>
              <a:rPr lang="en-AU" sz="2400" dirty="0" err="1" smtClean="0"/>
              <a:t>Etc</a:t>
            </a:r>
            <a:endParaRPr lang="en-AU" sz="2400" dirty="0" smtClean="0"/>
          </a:p>
          <a:p>
            <a:r>
              <a:rPr lang="en-AU" dirty="0" smtClean="0"/>
              <a:t>Direct Clinician Engagement:</a:t>
            </a:r>
          </a:p>
          <a:p>
            <a:pPr lvl="1"/>
            <a:r>
              <a:rPr lang="en-AU" sz="2400" dirty="0" smtClean="0"/>
              <a:t>Health </a:t>
            </a:r>
            <a:r>
              <a:rPr lang="en-AU" sz="2400" dirty="0" err="1" smtClean="0"/>
              <a:t>Informatician</a:t>
            </a:r>
            <a:r>
              <a:rPr lang="en-AU" sz="2400" dirty="0" smtClean="0"/>
              <a:t>-led</a:t>
            </a:r>
          </a:p>
          <a:p>
            <a:pPr lvl="1"/>
            <a:r>
              <a:rPr lang="en-AU" sz="2400" dirty="0" smtClean="0"/>
              <a:t>Re-use existing clinician-verified models as starting point</a:t>
            </a:r>
          </a:p>
          <a:p>
            <a:pPr lvl="1"/>
            <a:r>
              <a:rPr lang="en-AU" sz="2400" dirty="0" smtClean="0"/>
              <a:t>Can develop templates in real time</a:t>
            </a:r>
          </a:p>
          <a:p>
            <a:pPr lvl="1"/>
            <a:r>
              <a:rPr lang="en-AU" sz="2400" dirty="0" smtClean="0"/>
              <a:t>Clinician buy-in</a:t>
            </a:r>
          </a:p>
          <a:p>
            <a:pPr lvl="1"/>
            <a:r>
              <a:rPr lang="en-AU" sz="2400" dirty="0" smtClean="0"/>
              <a:t>Minimise F2F meetings – $$$/opportunity cost</a:t>
            </a:r>
          </a:p>
          <a:p>
            <a:pPr marL="454025" lvl="1" indent="0">
              <a:buNone/>
            </a:pPr>
            <a:endParaRPr lang="en-AU" dirty="0"/>
          </a:p>
        </p:txBody>
      </p:sp>
      <p:sp>
        <p:nvSpPr>
          <p:cNvPr id="5" name="Right Brace 4"/>
          <p:cNvSpPr/>
          <p:nvPr/>
        </p:nvSpPr>
        <p:spPr>
          <a:xfrm>
            <a:off x="4644008" y="1916832"/>
            <a:ext cx="648072" cy="172819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AU"/>
          </a:p>
        </p:txBody>
      </p:sp>
      <p:sp>
        <p:nvSpPr>
          <p:cNvPr id="6" name="TextBox 5"/>
          <p:cNvSpPr txBox="1"/>
          <p:nvPr/>
        </p:nvSpPr>
        <p:spPr>
          <a:xfrm>
            <a:off x="5436096" y="2596262"/>
            <a:ext cx="2520280" cy="369332"/>
          </a:xfrm>
          <a:prstGeom prst="rect">
            <a:avLst/>
          </a:prstGeom>
          <a:noFill/>
        </p:spPr>
        <p:txBody>
          <a:bodyPr wrap="square" rtlCol="0">
            <a:spAutoFit/>
          </a:bodyPr>
          <a:lstStyle/>
          <a:p>
            <a:r>
              <a:rPr lang="en-AU" b="1" dirty="0" smtClean="0">
                <a:solidFill>
                  <a:schemeClr val="accent1"/>
                </a:solidFill>
              </a:rPr>
              <a:t>&lt;Nothing new here!&gt;</a:t>
            </a:r>
            <a:endParaRPr lang="en-AU" b="1" dirty="0">
              <a:solidFill>
                <a:schemeClr val="accent1"/>
              </a:solidFill>
            </a:endParaRPr>
          </a:p>
        </p:txBody>
      </p:sp>
      <p:sp>
        <p:nvSpPr>
          <p:cNvPr id="7" name="TextBox 6"/>
          <p:cNvSpPr txBox="1"/>
          <p:nvPr/>
        </p:nvSpPr>
        <p:spPr>
          <a:xfrm>
            <a:off x="8544053" y="3645024"/>
            <a:ext cx="492443" cy="2946270"/>
          </a:xfrm>
          <a:prstGeom prst="rect">
            <a:avLst/>
          </a:prstGeom>
          <a:noFill/>
        </p:spPr>
        <p:txBody>
          <a:bodyPr vert="vert" wrap="square" rtlCol="0">
            <a:spAutoFit/>
          </a:bodyPr>
          <a:lstStyle/>
          <a:p>
            <a:pPr algn="ctr"/>
            <a:r>
              <a:rPr lang="en-AU" sz="2000" b="1" dirty="0" smtClean="0">
                <a:solidFill>
                  <a:schemeClr val="accent1"/>
                </a:solidFill>
              </a:rPr>
              <a:t>&lt;</a:t>
            </a:r>
            <a:r>
              <a:rPr lang="en-AU" sz="2000" b="1" dirty="0">
                <a:solidFill>
                  <a:schemeClr val="accent1"/>
                </a:solidFill>
              </a:rPr>
              <a:t>N</a:t>
            </a:r>
            <a:r>
              <a:rPr lang="en-AU" sz="2000" b="1" dirty="0" smtClean="0">
                <a:solidFill>
                  <a:schemeClr val="accent1"/>
                </a:solidFill>
              </a:rPr>
              <a:t>ew &amp; exciting!&gt;</a:t>
            </a:r>
            <a:endParaRPr lang="en-AU" sz="2000" b="1" dirty="0">
              <a:solidFill>
                <a:schemeClr val="accent1"/>
              </a:solidFill>
            </a:endParaRPr>
          </a:p>
        </p:txBody>
      </p:sp>
    </p:spTree>
    <p:extLst>
      <p:ext uri="{BB962C8B-B14F-4D97-AF65-F5344CB8AC3E}">
        <p14:creationId xmlns:p14="http://schemas.microsoft.com/office/powerpoint/2010/main" val="153183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Specification Development</a:t>
            </a:r>
            <a:endParaRPr lang="en-AU" dirty="0"/>
          </a:p>
        </p:txBody>
      </p:sp>
      <p:sp>
        <p:nvSpPr>
          <p:cNvPr id="3" name="Content Placeholder 2"/>
          <p:cNvSpPr>
            <a:spLocks noGrp="1"/>
          </p:cNvSpPr>
          <p:nvPr>
            <p:ph sz="half" idx="1"/>
          </p:nvPr>
        </p:nvSpPr>
        <p:spPr/>
        <p:txBody>
          <a:bodyPr/>
          <a:lstStyle/>
          <a:p>
            <a:pPr marL="582613" indent="-514350">
              <a:buFont typeface="+mj-lt"/>
              <a:buAutoNum type="arabicPeriod"/>
            </a:pPr>
            <a:r>
              <a:rPr lang="en-AU" dirty="0" smtClean="0"/>
              <a:t>Archetypes</a:t>
            </a:r>
          </a:p>
          <a:p>
            <a:pPr lvl="1"/>
            <a:r>
              <a:rPr lang="en-AU" dirty="0" smtClean="0"/>
              <a:t>Development/Re-use</a:t>
            </a:r>
          </a:p>
          <a:p>
            <a:pPr lvl="1"/>
            <a:r>
              <a:rPr lang="en-AU" dirty="0"/>
              <a:t>Asynchronous, online </a:t>
            </a:r>
            <a:r>
              <a:rPr lang="en-AU" dirty="0" smtClean="0"/>
              <a:t>reviews </a:t>
            </a:r>
            <a:r>
              <a:rPr lang="en-AU" dirty="0" smtClean="0">
                <a:sym typeface="Wingdings" panose="05000000000000000000" pitchFamily="2" charset="2"/>
              </a:rPr>
              <a:t></a:t>
            </a:r>
            <a:r>
              <a:rPr lang="en-AU" dirty="0" smtClean="0"/>
              <a:t> clinician verification</a:t>
            </a:r>
            <a:endParaRPr lang="en-AU" dirty="0"/>
          </a:p>
        </p:txBody>
      </p:sp>
      <p:sp>
        <p:nvSpPr>
          <p:cNvPr id="4" name="Content Placeholder 3"/>
          <p:cNvSpPr>
            <a:spLocks noGrp="1"/>
          </p:cNvSpPr>
          <p:nvPr>
            <p:ph sz="half" idx="2"/>
          </p:nvPr>
        </p:nvSpPr>
        <p:spPr/>
        <p:txBody>
          <a:bodyPr/>
          <a:lstStyle/>
          <a:p>
            <a:pPr marL="639763" indent="-514350">
              <a:buFont typeface="+mj-lt"/>
              <a:buAutoNum type="arabicPeriod" startAt="2"/>
            </a:pPr>
            <a:r>
              <a:rPr lang="en-AU" dirty="0"/>
              <a:t>Terminology </a:t>
            </a:r>
            <a:r>
              <a:rPr lang="en-AU" dirty="0" err="1" smtClean="0"/>
              <a:t>RefSets</a:t>
            </a:r>
            <a:endParaRPr lang="en-AU" dirty="0"/>
          </a:p>
          <a:p>
            <a:pPr lvl="1"/>
            <a:r>
              <a:rPr lang="en-AU" dirty="0" smtClean="0"/>
              <a:t>Development/Re-use</a:t>
            </a:r>
            <a:endParaRPr lang="en-AU" dirty="0"/>
          </a:p>
          <a:p>
            <a:pPr lvl="1"/>
            <a:r>
              <a:rPr lang="en-AU" dirty="0"/>
              <a:t>Asynchronous, online reviews </a:t>
            </a:r>
            <a:r>
              <a:rPr lang="en-AU" dirty="0">
                <a:sym typeface="Wingdings" panose="05000000000000000000" pitchFamily="2" charset="2"/>
              </a:rPr>
              <a:t></a:t>
            </a:r>
            <a:r>
              <a:rPr lang="en-AU" dirty="0"/>
              <a:t> clinician verification</a:t>
            </a:r>
          </a:p>
          <a:p>
            <a:endParaRPr lang="en-AU" dirty="0"/>
          </a:p>
        </p:txBody>
      </p:sp>
      <p:sp>
        <p:nvSpPr>
          <p:cNvPr id="5" name="TextBox 4"/>
          <p:cNvSpPr txBox="1"/>
          <p:nvPr/>
        </p:nvSpPr>
        <p:spPr>
          <a:xfrm>
            <a:off x="2774752" y="4685421"/>
            <a:ext cx="4677568" cy="2055947"/>
          </a:xfrm>
          <a:prstGeom prst="rect">
            <a:avLst/>
          </a:prstGeom>
          <a:noFill/>
        </p:spPr>
        <p:txBody>
          <a:bodyPr wrap="square" rtlCol="0">
            <a:spAutoFit/>
          </a:bodyPr>
          <a:lstStyle/>
          <a:p>
            <a:pPr marL="639763" indent="-514350" eaLnBrk="1" hangingPunct="1">
              <a:buFont typeface="+mj-lt"/>
              <a:buAutoNum type="arabicPeriod" startAt="3"/>
            </a:pPr>
            <a:r>
              <a:rPr lang="en-AU" sz="2800" dirty="0">
                <a:latin typeface="+mn-lt"/>
                <a:cs typeface="+mn-cs"/>
              </a:rPr>
              <a:t>Templates</a:t>
            </a:r>
          </a:p>
          <a:p>
            <a:pPr marL="739775" lvl="1" indent="-285750" eaLnBrk="1" hangingPunct="1">
              <a:spcBef>
                <a:spcPct val="20000"/>
              </a:spcBef>
              <a:buClr>
                <a:schemeClr val="accent2"/>
              </a:buClr>
              <a:buSzPct val="90000"/>
              <a:buFont typeface="Wingdings" panose="05000000000000000000" pitchFamily="2" charset="2"/>
              <a:buChar char=""/>
            </a:pPr>
            <a:r>
              <a:rPr lang="en-AU" sz="2400" dirty="0">
                <a:latin typeface="+mn-lt"/>
                <a:cs typeface="+mn-cs"/>
              </a:rPr>
              <a:t>Development</a:t>
            </a:r>
          </a:p>
          <a:p>
            <a:pPr marL="739775" lvl="1" indent="-285750" eaLnBrk="1" hangingPunct="1">
              <a:spcBef>
                <a:spcPct val="20000"/>
              </a:spcBef>
              <a:buClr>
                <a:schemeClr val="accent2"/>
              </a:buClr>
              <a:buSzPct val="90000"/>
              <a:buFont typeface="Wingdings" panose="05000000000000000000" pitchFamily="2" charset="2"/>
              <a:buChar char=""/>
            </a:pPr>
            <a:r>
              <a:rPr lang="en-AU" sz="2400" dirty="0">
                <a:latin typeface="+mn-lt"/>
                <a:cs typeface="+mn-cs"/>
              </a:rPr>
              <a:t>Asynchronous, online reviews </a:t>
            </a:r>
            <a:r>
              <a:rPr lang="en-AU" sz="2400" dirty="0">
                <a:latin typeface="+mn-lt"/>
                <a:cs typeface="+mn-cs"/>
                <a:sym typeface="Wingdings" panose="05000000000000000000" pitchFamily="2" charset="2"/>
              </a:rPr>
              <a:t></a:t>
            </a:r>
            <a:r>
              <a:rPr lang="en-AU" sz="2400" dirty="0">
                <a:latin typeface="+mn-lt"/>
                <a:cs typeface="+mn-cs"/>
              </a:rPr>
              <a:t> clinician verification</a:t>
            </a:r>
          </a:p>
          <a:p>
            <a:endParaRPr lang="en-AU" dirty="0"/>
          </a:p>
        </p:txBody>
      </p:sp>
      <p:cxnSp>
        <p:nvCxnSpPr>
          <p:cNvPr id="7" name="Straight Arrow Connector 6"/>
          <p:cNvCxnSpPr/>
          <p:nvPr/>
        </p:nvCxnSpPr>
        <p:spPr>
          <a:xfrm>
            <a:off x="2915816" y="3501008"/>
            <a:ext cx="1587128" cy="10835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4572000" y="3861048"/>
            <a:ext cx="1008112" cy="72350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Pentagon 9"/>
          <p:cNvSpPr/>
          <p:nvPr/>
        </p:nvSpPr>
        <p:spPr>
          <a:xfrm>
            <a:off x="2699792" y="4685421"/>
            <a:ext cx="5040560" cy="1868782"/>
          </a:xfrm>
          <a:prstGeom prst="homePlat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789514" y="5296646"/>
            <a:ext cx="1512168" cy="646331"/>
          </a:xfrm>
          <a:prstGeom prst="rect">
            <a:avLst/>
          </a:prstGeom>
          <a:noFill/>
        </p:spPr>
        <p:txBody>
          <a:bodyPr wrap="square" rtlCol="0">
            <a:spAutoFit/>
          </a:bodyPr>
          <a:lstStyle/>
          <a:p>
            <a:r>
              <a:rPr lang="en-AU" dirty="0" smtClean="0"/>
              <a:t>Software Engineers</a:t>
            </a:r>
            <a:endParaRPr lang="en-AU" dirty="0"/>
          </a:p>
        </p:txBody>
      </p:sp>
    </p:spTree>
    <p:extLst>
      <p:ext uri="{BB962C8B-B14F-4D97-AF65-F5344CB8AC3E}">
        <p14:creationId xmlns:p14="http://schemas.microsoft.com/office/powerpoint/2010/main" val="217772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r>
              <a:rPr lang="en-AU" b="1" dirty="0" smtClean="0"/>
              <a:t>2 </a:t>
            </a:r>
            <a:r>
              <a:rPr lang="en-AU" b="1" dirty="0" smtClean="0"/>
              <a:t>Practical Approaches</a:t>
            </a:r>
            <a:endParaRPr lang="en-AU" dirty="0"/>
          </a:p>
        </p:txBody>
      </p:sp>
      <p:sp>
        <p:nvSpPr>
          <p:cNvPr id="7" name="Text Placeholder 2"/>
          <p:cNvSpPr txBox="1">
            <a:spLocks/>
          </p:cNvSpPr>
          <p:nvPr/>
        </p:nvSpPr>
        <p:spPr bwMode="auto">
          <a:xfrm>
            <a:off x="4636268" y="1412776"/>
            <a:ext cx="450773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1163" indent="-342900" algn="l" rtl="0" eaLnBrk="1" fontAlgn="base" hangingPunct="1">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263" indent="0">
              <a:buNone/>
            </a:pPr>
            <a:r>
              <a:rPr lang="en-AU" sz="2400" b="1" dirty="0" smtClean="0">
                <a:solidFill>
                  <a:schemeClr val="accent2"/>
                </a:solidFill>
              </a:rPr>
              <a:t>RMP On-call </a:t>
            </a:r>
            <a:r>
              <a:rPr lang="en-AU" sz="1800" b="1" dirty="0" smtClean="0">
                <a:solidFill>
                  <a:schemeClr val="accent2"/>
                </a:solidFill>
              </a:rPr>
              <a:t>– </a:t>
            </a:r>
            <a:r>
              <a:rPr lang="en-AU" sz="1800" b="1" dirty="0" smtClean="0">
                <a:solidFill>
                  <a:schemeClr val="accent2"/>
                </a:solidFill>
              </a:rPr>
              <a:t>Initial F2F, then virtual</a:t>
            </a:r>
            <a:endParaRPr lang="en-AU" sz="1800" b="1" dirty="0">
              <a:solidFill>
                <a:schemeClr val="accent2"/>
              </a:solidFill>
            </a:endParaRPr>
          </a:p>
        </p:txBody>
      </p:sp>
      <p:sp>
        <p:nvSpPr>
          <p:cNvPr id="8" name="Text Placeholder 3"/>
          <p:cNvSpPr txBox="1">
            <a:spLocks/>
          </p:cNvSpPr>
          <p:nvPr/>
        </p:nvSpPr>
        <p:spPr>
          <a:xfrm>
            <a:off x="467544" y="1412776"/>
            <a:ext cx="4041775" cy="639762"/>
          </a:xfrm>
          <a:prstGeom prst="rect">
            <a:avLst/>
          </a:prstGeom>
        </p:spPr>
        <p:txBody>
          <a:bodyPr/>
          <a:lstStyle>
            <a:lvl1pPr marL="411163" indent="-342900" algn="l" rtl="0" eaLnBrk="1" fontAlgn="base" hangingPunct="1">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263" indent="0">
              <a:buNone/>
            </a:pPr>
            <a:r>
              <a:rPr lang="en-AU" sz="2400" b="1" dirty="0" smtClean="0">
                <a:solidFill>
                  <a:schemeClr val="accent2"/>
                </a:solidFill>
              </a:rPr>
              <a:t>Hearing Health </a:t>
            </a:r>
            <a:r>
              <a:rPr lang="en-AU" sz="1800" b="1" dirty="0">
                <a:solidFill>
                  <a:schemeClr val="accent2"/>
                </a:solidFill>
              </a:rPr>
              <a:t>– 90 % virtual</a:t>
            </a:r>
          </a:p>
          <a:p>
            <a:pPr marL="68263" indent="0">
              <a:buNone/>
            </a:pPr>
            <a:endParaRPr lang="en-AU" sz="2400" b="1" dirty="0" smtClean="0">
              <a:solidFill>
                <a:schemeClr val="accent2"/>
              </a:solidFill>
            </a:endParaRPr>
          </a:p>
        </p:txBody>
      </p:sp>
      <p:sp>
        <p:nvSpPr>
          <p:cNvPr id="9" name="Content Placeholder 4"/>
          <p:cNvSpPr>
            <a:spLocks noGrp="1"/>
          </p:cNvSpPr>
          <p:nvPr>
            <p:ph sz="quarter" idx="4294967295"/>
          </p:nvPr>
        </p:nvSpPr>
        <p:spPr>
          <a:xfrm>
            <a:off x="4636268" y="2062062"/>
            <a:ext cx="4040188" cy="4535289"/>
          </a:xfrm>
          <a:prstGeom prst="rect">
            <a:avLst/>
          </a:prstGeom>
        </p:spPr>
        <p:txBody>
          <a:bodyPr>
            <a:normAutofit fontScale="92500" lnSpcReduction="10000"/>
          </a:bodyPr>
          <a:lstStyle/>
          <a:p>
            <a:r>
              <a:rPr lang="en-AU" sz="2200" dirty="0" smtClean="0"/>
              <a:t>2 day F2F Workshop</a:t>
            </a:r>
          </a:p>
          <a:p>
            <a:pPr lvl="1"/>
            <a:r>
              <a:rPr lang="en-AU" sz="1900" dirty="0" smtClean="0"/>
              <a:t>Identify requirements</a:t>
            </a:r>
          </a:p>
          <a:p>
            <a:pPr lvl="2"/>
            <a:r>
              <a:rPr lang="en-AU" sz="1600" dirty="0" smtClean="0"/>
              <a:t>Data </a:t>
            </a:r>
          </a:p>
          <a:p>
            <a:pPr lvl="2"/>
            <a:r>
              <a:rPr lang="en-AU" sz="1600" dirty="0" smtClean="0"/>
              <a:t>Workflow</a:t>
            </a:r>
            <a:endParaRPr lang="en-AU" sz="1600" dirty="0"/>
          </a:p>
          <a:p>
            <a:pPr lvl="1"/>
            <a:r>
              <a:rPr lang="en-AU" sz="1900" dirty="0" smtClean="0"/>
              <a:t>‘Live’  Documentation</a:t>
            </a:r>
          </a:p>
          <a:p>
            <a:pPr lvl="2"/>
            <a:r>
              <a:rPr lang="en-AU" sz="1600" dirty="0" err="1" smtClean="0"/>
              <a:t>Mindmap</a:t>
            </a:r>
            <a:endParaRPr lang="en-AU" sz="1600" dirty="0" smtClean="0"/>
          </a:p>
          <a:p>
            <a:pPr lvl="2"/>
            <a:r>
              <a:rPr lang="en-AU" sz="1600" dirty="0" smtClean="0"/>
              <a:t> Template development</a:t>
            </a:r>
          </a:p>
          <a:p>
            <a:pPr lvl="3"/>
            <a:r>
              <a:rPr lang="en-AU" sz="1100" dirty="0" smtClean="0"/>
              <a:t>Reuse existing Archetypes</a:t>
            </a:r>
          </a:p>
          <a:p>
            <a:pPr lvl="3"/>
            <a:r>
              <a:rPr lang="en-AU" sz="1100" dirty="0" smtClean="0"/>
              <a:t>Constrain for use-case</a:t>
            </a:r>
          </a:p>
          <a:p>
            <a:r>
              <a:rPr lang="en-AU" sz="2200" dirty="0" smtClean="0"/>
              <a:t>Return home</a:t>
            </a:r>
          </a:p>
          <a:p>
            <a:pPr marL="796925" lvl="1" indent="-342900">
              <a:buFont typeface="+mj-lt"/>
              <a:buAutoNum type="arabicPeriod"/>
            </a:pPr>
            <a:r>
              <a:rPr lang="en-AU" sz="1900" dirty="0" smtClean="0"/>
              <a:t>Archetypes</a:t>
            </a:r>
          </a:p>
          <a:p>
            <a:pPr lvl="2"/>
            <a:r>
              <a:rPr lang="en-AU" sz="1600" dirty="0" smtClean="0"/>
              <a:t>Build </a:t>
            </a:r>
            <a:r>
              <a:rPr lang="en-AU" sz="1600" dirty="0" smtClean="0"/>
              <a:t>new </a:t>
            </a:r>
            <a:endParaRPr lang="en-AU" sz="1600" dirty="0" smtClean="0"/>
          </a:p>
          <a:p>
            <a:pPr lvl="2"/>
            <a:r>
              <a:rPr lang="en-AU" sz="1600" dirty="0" smtClean="0"/>
              <a:t>Clinical Review</a:t>
            </a:r>
          </a:p>
          <a:p>
            <a:pPr marL="796925" lvl="1" indent="-342900">
              <a:buFont typeface="+mj-lt"/>
              <a:buAutoNum type="arabicPeriod"/>
            </a:pPr>
            <a:r>
              <a:rPr lang="en-AU" sz="1900" dirty="0" smtClean="0"/>
              <a:t>Update Templates with new Archetypes</a:t>
            </a:r>
          </a:p>
          <a:p>
            <a:pPr lvl="2"/>
            <a:r>
              <a:rPr lang="en-AU" sz="1600" dirty="0"/>
              <a:t>Clinical Review</a:t>
            </a:r>
          </a:p>
          <a:p>
            <a:pPr lvl="2"/>
            <a:endParaRPr lang="en-AU" sz="1600" dirty="0" smtClean="0"/>
          </a:p>
          <a:p>
            <a:pPr lvl="1"/>
            <a:endParaRPr lang="en-AU" sz="1800" dirty="0"/>
          </a:p>
        </p:txBody>
      </p:sp>
      <p:sp>
        <p:nvSpPr>
          <p:cNvPr id="10" name="Content Placeholder 5"/>
          <p:cNvSpPr>
            <a:spLocks noGrp="1"/>
          </p:cNvSpPr>
          <p:nvPr>
            <p:ph sz="quarter" idx="4294967295"/>
          </p:nvPr>
        </p:nvSpPr>
        <p:spPr>
          <a:xfrm>
            <a:off x="467544" y="2060848"/>
            <a:ext cx="4041775" cy="3959352"/>
          </a:xfrm>
          <a:prstGeom prst="rect">
            <a:avLst/>
          </a:prstGeom>
        </p:spPr>
        <p:txBody>
          <a:bodyPr/>
          <a:lstStyle/>
          <a:p>
            <a:r>
              <a:rPr lang="en-AU" sz="2000" dirty="0" smtClean="0"/>
              <a:t>Identify existing </a:t>
            </a:r>
            <a:r>
              <a:rPr lang="en-AU" sz="2000" dirty="0" smtClean="0"/>
              <a:t>forms/specifications</a:t>
            </a:r>
            <a:endParaRPr lang="en-AU" sz="2000" dirty="0" smtClean="0"/>
          </a:p>
          <a:p>
            <a:r>
              <a:rPr lang="en-AU" sz="2000" dirty="0" err="1" smtClean="0"/>
              <a:t>Mindmap</a:t>
            </a:r>
            <a:r>
              <a:rPr lang="en-AU" sz="2000" dirty="0" smtClean="0"/>
              <a:t> concepts and ‘documents’</a:t>
            </a:r>
          </a:p>
          <a:p>
            <a:pPr lvl="1"/>
            <a:r>
              <a:rPr lang="en-AU" sz="1800" dirty="0" smtClean="0"/>
              <a:t>Developed by informaticians/clinical expert</a:t>
            </a:r>
          </a:p>
          <a:p>
            <a:r>
              <a:rPr lang="en-AU" sz="2000" dirty="0" smtClean="0"/>
              <a:t>Archetypes</a:t>
            </a:r>
          </a:p>
          <a:p>
            <a:pPr lvl="1"/>
            <a:r>
              <a:rPr lang="en-AU" sz="1800" dirty="0" smtClean="0"/>
              <a:t>Build </a:t>
            </a:r>
          </a:p>
          <a:p>
            <a:pPr lvl="1"/>
            <a:r>
              <a:rPr lang="en-AU" sz="1800" dirty="0" smtClean="0"/>
              <a:t>Clinical Review</a:t>
            </a:r>
          </a:p>
          <a:p>
            <a:r>
              <a:rPr lang="en-AU" sz="2400" dirty="0" smtClean="0"/>
              <a:t>Templates</a:t>
            </a:r>
          </a:p>
          <a:p>
            <a:pPr lvl="1"/>
            <a:r>
              <a:rPr lang="en-AU" sz="1800" dirty="0"/>
              <a:t>Build </a:t>
            </a:r>
          </a:p>
          <a:p>
            <a:pPr lvl="1"/>
            <a:r>
              <a:rPr lang="en-AU" sz="1800" dirty="0"/>
              <a:t>Clinical </a:t>
            </a:r>
            <a:r>
              <a:rPr lang="en-AU" sz="1800" dirty="0" smtClean="0"/>
              <a:t>Review</a:t>
            </a:r>
            <a:endParaRPr lang="en-AU" sz="1800" dirty="0"/>
          </a:p>
        </p:txBody>
      </p:sp>
    </p:spTree>
    <p:extLst>
      <p:ext uri="{BB962C8B-B14F-4D97-AF65-F5344CB8AC3E}">
        <p14:creationId xmlns:p14="http://schemas.microsoft.com/office/powerpoint/2010/main" val="1533012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94" y="335362"/>
            <a:ext cx="8280920" cy="914400"/>
          </a:xfrm>
        </p:spPr>
        <p:txBody>
          <a:bodyPr/>
          <a:lstStyle/>
          <a:p>
            <a:r>
              <a:rPr lang="en-AU" dirty="0" smtClean="0"/>
              <a:t>Hearing Health </a:t>
            </a:r>
            <a:r>
              <a:rPr lang="en-AU" dirty="0" err="1" smtClean="0"/>
              <a:t>Reqts</a:t>
            </a:r>
            <a:r>
              <a:rPr lang="en-AU" dirty="0" smtClean="0"/>
              <a:t> – Phase 2</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07504" y="1127281"/>
            <a:ext cx="5542857" cy="6495238"/>
          </a:xfrm>
          <a:prstGeom prst="rect">
            <a:avLst/>
          </a:prstGeom>
        </p:spPr>
      </p:pic>
      <p:pic>
        <p:nvPicPr>
          <p:cNvPr id="5" name="Picture 4"/>
          <p:cNvPicPr>
            <a:picLocks noChangeAspect="1"/>
          </p:cNvPicPr>
          <p:nvPr/>
        </p:nvPicPr>
        <p:blipFill>
          <a:blip r:embed="rId3"/>
          <a:stretch>
            <a:fillRect/>
          </a:stretch>
        </p:blipFill>
        <p:spPr>
          <a:xfrm>
            <a:off x="3419872" y="1427958"/>
            <a:ext cx="5600000" cy="6495238"/>
          </a:xfrm>
          <a:prstGeom prst="rect">
            <a:avLst/>
          </a:prstGeom>
        </p:spPr>
      </p:pic>
    </p:spTree>
    <p:extLst>
      <p:ext uri="{BB962C8B-B14F-4D97-AF65-F5344CB8AC3E}">
        <p14:creationId xmlns:p14="http://schemas.microsoft.com/office/powerpoint/2010/main" val="27557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3" y="1700808"/>
            <a:ext cx="9249907" cy="4311677"/>
          </a:xfrm>
          <a:prstGeom prst="rect">
            <a:avLst/>
          </a:prstGeom>
        </p:spPr>
      </p:pic>
      <p:sp>
        <p:nvSpPr>
          <p:cNvPr id="5" name="Title 1"/>
          <p:cNvSpPr txBox="1">
            <a:spLocks/>
          </p:cNvSpPr>
          <p:nvPr/>
        </p:nvSpPr>
        <p:spPr>
          <a:xfrm>
            <a:off x="370994" y="335362"/>
            <a:ext cx="8280920" cy="914400"/>
          </a:xfrm>
          <a:prstGeom prst="rect">
            <a:avLst/>
          </a:prstGeom>
        </p:spPr>
        <p:txBody>
          <a:bodyPr vert="horz" anchor="t">
            <a:noAutofit/>
          </a:bodyPr>
          <a:lstStyle>
            <a:lvl1pPr algn="l" rtl="0" eaLnBrk="1" fontAlgn="base" hangingPunct="1">
              <a:spcBef>
                <a:spcPct val="0"/>
              </a:spcBef>
              <a:spcAft>
                <a:spcPct val="0"/>
              </a:spcAft>
              <a:defRPr sz="4000" kern="1200" cap="none" spc="-100" baseline="0">
                <a:solidFill>
                  <a:srgbClr val="C1EEFF"/>
                </a:solidFill>
                <a:latin typeface="+mj-lt"/>
                <a:ea typeface="+mj-ea"/>
                <a:cs typeface="+mj-cs"/>
              </a:defRPr>
            </a:lvl1pPr>
            <a:lvl2pPr algn="l" rtl="0" eaLnBrk="1" fontAlgn="base" hangingPunct="1">
              <a:spcBef>
                <a:spcPct val="0"/>
              </a:spcBef>
              <a:spcAft>
                <a:spcPct val="0"/>
              </a:spcAft>
              <a:defRPr sz="4000">
                <a:solidFill>
                  <a:srgbClr val="C1EEFF"/>
                </a:solidFill>
                <a:latin typeface="Consolas" pitchFamily="49" charset="0"/>
              </a:defRPr>
            </a:lvl2pPr>
            <a:lvl3pPr algn="l" rtl="0" eaLnBrk="1" fontAlgn="base" hangingPunct="1">
              <a:spcBef>
                <a:spcPct val="0"/>
              </a:spcBef>
              <a:spcAft>
                <a:spcPct val="0"/>
              </a:spcAft>
              <a:defRPr sz="4000">
                <a:solidFill>
                  <a:srgbClr val="C1EEFF"/>
                </a:solidFill>
                <a:latin typeface="Consolas" pitchFamily="49" charset="0"/>
              </a:defRPr>
            </a:lvl3pPr>
            <a:lvl4pPr algn="l" rtl="0" eaLnBrk="1" fontAlgn="base" hangingPunct="1">
              <a:spcBef>
                <a:spcPct val="0"/>
              </a:spcBef>
              <a:spcAft>
                <a:spcPct val="0"/>
              </a:spcAft>
              <a:defRPr sz="4000">
                <a:solidFill>
                  <a:srgbClr val="C1EEFF"/>
                </a:solidFill>
                <a:latin typeface="Consolas" pitchFamily="49" charset="0"/>
              </a:defRPr>
            </a:lvl4pPr>
            <a:lvl5pPr algn="l" rtl="0" eaLnBrk="1" fontAlgn="base" hangingPunct="1">
              <a:spcBef>
                <a:spcPct val="0"/>
              </a:spcBef>
              <a:spcAft>
                <a:spcPct val="0"/>
              </a:spcAft>
              <a:defRPr sz="4000">
                <a:solidFill>
                  <a:srgbClr val="C1EEFF"/>
                </a:solidFill>
                <a:latin typeface="Consolas" pitchFamily="49"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a:lstStyle>
          <a:p>
            <a:r>
              <a:rPr lang="en-AU" smtClean="0"/>
              <a:t>Hearing Health Reqts – Phase 1</a:t>
            </a:r>
            <a:endParaRPr lang="en-AU" dirty="0"/>
          </a:p>
        </p:txBody>
      </p:sp>
      <p:sp>
        <p:nvSpPr>
          <p:cNvPr id="3" name="Title 2"/>
          <p:cNvSpPr>
            <a:spLocks noGrp="1"/>
          </p:cNvSpPr>
          <p:nvPr>
            <p:ph type="title"/>
          </p:nvPr>
        </p:nvSpPr>
        <p:spPr/>
        <p:txBody>
          <a:bodyPr/>
          <a:lstStyle/>
          <a:p>
            <a:endParaRPr lang="en-AU" dirty="0"/>
          </a:p>
        </p:txBody>
      </p:sp>
      <p:sp>
        <p:nvSpPr>
          <p:cNvPr id="6" name="TextBox 5"/>
          <p:cNvSpPr txBox="1"/>
          <p:nvPr/>
        </p:nvSpPr>
        <p:spPr>
          <a:xfrm>
            <a:off x="6300192" y="6278865"/>
            <a:ext cx="3096344" cy="369332"/>
          </a:xfrm>
          <a:prstGeom prst="rect">
            <a:avLst/>
          </a:prstGeom>
          <a:noFill/>
        </p:spPr>
        <p:txBody>
          <a:bodyPr wrap="square" rtlCol="0">
            <a:spAutoFit/>
          </a:bodyPr>
          <a:lstStyle/>
          <a:p>
            <a:r>
              <a:rPr lang="en-AU" b="1" dirty="0" smtClean="0"/>
              <a:t>Estimate: 85% re-use</a:t>
            </a:r>
            <a:endParaRPr lang="en-AU" b="1" dirty="0"/>
          </a:p>
        </p:txBody>
      </p:sp>
    </p:spTree>
    <p:extLst>
      <p:ext uri="{BB962C8B-B14F-4D97-AF65-F5344CB8AC3E}">
        <p14:creationId xmlns:p14="http://schemas.microsoft.com/office/powerpoint/2010/main" val="23898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C:\Users\Heather\AppData\Local\Temp\SNAGHTML5d19f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52928" cy="686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38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122" name="Picture 2" descr="C:\Users\Heather\AppData\Local\Temp\SNAGHTML6200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59048" cy="686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09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Archetype Review</a:t>
            </a:r>
            <a:endParaRPr lang="en-AU" dirty="0"/>
          </a:p>
        </p:txBody>
      </p:sp>
      <p:pic>
        <p:nvPicPr>
          <p:cNvPr id="3" name="Picture 2"/>
          <p:cNvPicPr>
            <a:picLocks noChangeAspect="1"/>
          </p:cNvPicPr>
          <p:nvPr/>
        </p:nvPicPr>
        <p:blipFill>
          <a:blip r:embed="rId2"/>
          <a:stretch>
            <a:fillRect/>
          </a:stretch>
        </p:blipFill>
        <p:spPr>
          <a:xfrm>
            <a:off x="323528" y="1422279"/>
            <a:ext cx="8460432" cy="5606914"/>
          </a:xfrm>
          <a:prstGeom prst="rect">
            <a:avLst/>
          </a:prstGeom>
        </p:spPr>
      </p:pic>
      <p:sp>
        <p:nvSpPr>
          <p:cNvPr id="4" name="Oval 3"/>
          <p:cNvSpPr/>
          <p:nvPr/>
        </p:nvSpPr>
        <p:spPr>
          <a:xfrm>
            <a:off x="539552" y="5157192"/>
            <a:ext cx="1296144" cy="2160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5" name="Oval 4"/>
          <p:cNvSpPr/>
          <p:nvPr/>
        </p:nvSpPr>
        <p:spPr>
          <a:xfrm>
            <a:off x="179512" y="3429000"/>
            <a:ext cx="1224136"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2930248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Template Display/Review</a:t>
            </a:r>
            <a:endParaRPr lang="en-AU" dirty="0"/>
          </a:p>
        </p:txBody>
      </p:sp>
      <p:pic>
        <p:nvPicPr>
          <p:cNvPr id="3" name="Picture 2"/>
          <p:cNvPicPr>
            <a:picLocks noChangeAspect="1"/>
          </p:cNvPicPr>
          <p:nvPr/>
        </p:nvPicPr>
        <p:blipFill>
          <a:blip r:embed="rId2"/>
          <a:stretch>
            <a:fillRect/>
          </a:stretch>
        </p:blipFill>
        <p:spPr>
          <a:xfrm>
            <a:off x="539552" y="1455481"/>
            <a:ext cx="7790476" cy="7466667"/>
          </a:xfrm>
          <a:prstGeom prst="rect">
            <a:avLst/>
          </a:prstGeom>
        </p:spPr>
      </p:pic>
      <p:sp>
        <p:nvSpPr>
          <p:cNvPr id="4" name="Oval 3"/>
          <p:cNvSpPr/>
          <p:nvPr/>
        </p:nvSpPr>
        <p:spPr>
          <a:xfrm>
            <a:off x="539552" y="5805264"/>
            <a:ext cx="2448272"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5" name="Oval 4"/>
          <p:cNvSpPr/>
          <p:nvPr/>
        </p:nvSpPr>
        <p:spPr>
          <a:xfrm>
            <a:off x="827584" y="3212976"/>
            <a:ext cx="1224136"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4134501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mtClean="0"/>
              <a:t>RMP On Call</a:t>
            </a:r>
            <a:endParaRPr lang="en-AU" dirty="0"/>
          </a:p>
        </p:txBody>
      </p:sp>
      <p:sp>
        <p:nvSpPr>
          <p:cNvPr id="8" name="Content Placeholder 7"/>
          <p:cNvSpPr>
            <a:spLocks noGrp="1"/>
          </p:cNvSpPr>
          <p:nvPr>
            <p:ph idx="1"/>
          </p:nvPr>
        </p:nvSpPr>
        <p:spPr>
          <a:xfrm>
            <a:off x="250825" y="1125538"/>
            <a:ext cx="5068888" cy="4572000"/>
          </a:xfrm>
        </p:spPr>
        <p:txBody>
          <a:bodyPr>
            <a:normAutofit/>
          </a:bodyPr>
          <a:lstStyle/>
          <a:p>
            <a:pPr marL="214313" indent="-214313">
              <a:buFont typeface="Wingdings" panose="05000000000000000000" pitchFamily="2" charset="2"/>
              <a:buChar char="§"/>
              <a:defRPr/>
            </a:pPr>
            <a:r>
              <a:rPr lang="en-AU" sz="2200" dirty="0"/>
              <a:t>Remote doctors in Darwin/Alice </a:t>
            </a:r>
            <a:r>
              <a:rPr lang="en-AU" sz="2200" dirty="0" smtClean="0"/>
              <a:t>Springs supporting </a:t>
            </a:r>
            <a:r>
              <a:rPr lang="en-AU" sz="2200" dirty="0"/>
              <a:t>‘on the ground’ </a:t>
            </a:r>
            <a:r>
              <a:rPr lang="en-AU" sz="2200" dirty="0" smtClean="0"/>
              <a:t>clinicians</a:t>
            </a:r>
            <a:endParaRPr lang="en-AU" sz="2200" dirty="0"/>
          </a:p>
          <a:p>
            <a:pPr marL="214313" indent="-214313">
              <a:buFont typeface="Wingdings" panose="05000000000000000000" pitchFamily="2" charset="2"/>
              <a:buChar char="§"/>
              <a:defRPr/>
            </a:pPr>
            <a:r>
              <a:rPr lang="en-AU" sz="2200" dirty="0"/>
              <a:t>Manage major events in the remote </a:t>
            </a:r>
            <a:r>
              <a:rPr lang="en-AU" sz="2200" dirty="0" smtClean="0"/>
              <a:t>communities</a:t>
            </a:r>
          </a:p>
          <a:p>
            <a:pPr lvl="1">
              <a:defRPr/>
            </a:pPr>
            <a:r>
              <a:rPr lang="en-AU" sz="1800" dirty="0" smtClean="0"/>
              <a:t>Need retrieval </a:t>
            </a:r>
            <a:r>
              <a:rPr lang="en-AU" sz="1800" dirty="0"/>
              <a:t>by </a:t>
            </a:r>
            <a:r>
              <a:rPr lang="en-AU" sz="1800" dirty="0" smtClean="0"/>
              <a:t>RFDS/</a:t>
            </a:r>
            <a:r>
              <a:rPr lang="en-AU" sz="1800" dirty="0" err="1" smtClean="0"/>
              <a:t>Careflight</a:t>
            </a:r>
            <a:r>
              <a:rPr lang="en-AU" sz="1800" dirty="0"/>
              <a:t>?</a:t>
            </a:r>
          </a:p>
          <a:p>
            <a:pPr marL="214313" indent="-214313">
              <a:buFont typeface="Wingdings" panose="05000000000000000000" pitchFamily="2" charset="2"/>
              <a:buChar char="§"/>
              <a:defRPr/>
            </a:pPr>
            <a:r>
              <a:rPr lang="en-AU" sz="2200" dirty="0"/>
              <a:t>Complex process that varies depending on:</a:t>
            </a:r>
          </a:p>
          <a:p>
            <a:pPr lvl="1">
              <a:defRPr/>
            </a:pPr>
            <a:r>
              <a:rPr lang="en-AU" sz="1800" dirty="0"/>
              <a:t>Who is available locally</a:t>
            </a:r>
          </a:p>
          <a:p>
            <a:pPr lvl="1">
              <a:defRPr/>
            </a:pPr>
            <a:r>
              <a:rPr lang="en-AU" sz="1800" dirty="0"/>
              <a:t>The risk to the person and professionals</a:t>
            </a:r>
          </a:p>
          <a:p>
            <a:pPr lvl="1">
              <a:defRPr/>
            </a:pPr>
            <a:r>
              <a:rPr lang="en-AU" sz="1800" dirty="0"/>
              <a:t>The means of transport available</a:t>
            </a:r>
          </a:p>
          <a:p>
            <a:pPr lvl="1">
              <a:defRPr/>
            </a:pPr>
            <a:r>
              <a:rPr lang="en-AU" sz="1800" dirty="0"/>
              <a:t>The make up of the evacuation team</a:t>
            </a:r>
          </a:p>
          <a:p>
            <a:pPr>
              <a:defRPr/>
            </a:pPr>
            <a:endParaRPr lang="en-AU" sz="2000" dirty="0"/>
          </a:p>
        </p:txBody>
      </p:sp>
      <p:pic>
        <p:nvPicPr>
          <p:cNvPr id="90116" name="Picture 3"/>
          <p:cNvPicPr>
            <a:picLocks noChangeAspect="1"/>
          </p:cNvPicPr>
          <p:nvPr/>
        </p:nvPicPr>
        <p:blipFill>
          <a:blip r:embed="rId2" cstate="print">
            <a:extLst>
              <a:ext uri="{28A0092B-C50C-407E-A947-70E740481C1C}">
                <a14:useLocalDpi xmlns:a14="http://schemas.microsoft.com/office/drawing/2010/main" val="0"/>
              </a:ext>
            </a:extLst>
          </a:blip>
          <a:srcRect l="30939" r="29062" b="16112"/>
          <a:stretch>
            <a:fillRect/>
          </a:stretch>
        </p:blipFill>
        <p:spPr bwMode="auto">
          <a:xfrm>
            <a:off x="5319713" y="549275"/>
            <a:ext cx="382428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p:cNvPicPr>
            <a:picLocks noChangeAspect="1"/>
          </p:cNvPicPr>
          <p:nvPr/>
        </p:nvPicPr>
        <p:blipFill>
          <a:blip r:embed="rId3" cstate="print">
            <a:extLst>
              <a:ext uri="{28A0092B-C50C-407E-A947-70E740481C1C}">
                <a14:useLocalDpi xmlns:a14="http://schemas.microsoft.com/office/drawing/2010/main" val="0"/>
              </a:ext>
            </a:extLst>
          </a:blip>
          <a:srcRect l="1671" t="36250" r="43272" b="30209"/>
          <a:stretch>
            <a:fillRect/>
          </a:stretch>
        </p:blipFill>
        <p:spPr bwMode="auto">
          <a:xfrm>
            <a:off x="0" y="5059363"/>
            <a:ext cx="54292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178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16" y="332656"/>
            <a:ext cx="7772400" cy="914400"/>
          </a:xfrm>
        </p:spPr>
        <p:txBody>
          <a:bodyPr/>
          <a:lstStyle/>
          <a:p>
            <a:pPr algn="ctr">
              <a:defRPr/>
            </a:pPr>
            <a:r>
              <a:rPr lang="en-AU" dirty="0" smtClean="0"/>
              <a:t>“Healthcare's </a:t>
            </a:r>
            <a:r>
              <a:rPr lang="en-AU" dirty="0"/>
              <a:t>Big Problem With Little </a:t>
            </a:r>
            <a:r>
              <a:rPr lang="en-AU" dirty="0" smtClean="0"/>
              <a:t>Data”</a:t>
            </a:r>
            <a:endParaRPr lang="en-AU" dirty="0"/>
          </a:p>
        </p:txBody>
      </p:sp>
      <p:sp>
        <p:nvSpPr>
          <p:cNvPr id="3" name="Content Placeholder 2"/>
          <p:cNvSpPr>
            <a:spLocks noGrp="1"/>
          </p:cNvSpPr>
          <p:nvPr>
            <p:ph idx="1"/>
          </p:nvPr>
        </p:nvSpPr>
        <p:spPr>
          <a:xfrm>
            <a:off x="914400" y="1784350"/>
            <a:ext cx="7978775" cy="4885010"/>
          </a:xfrm>
        </p:spPr>
        <p:txBody>
          <a:bodyPr>
            <a:normAutofit fontScale="92500" lnSpcReduction="20000"/>
          </a:bodyPr>
          <a:lstStyle/>
          <a:p>
            <a:r>
              <a:rPr lang="en-AU" sz="2400" dirty="0" smtClean="0"/>
              <a:t>Gartner’s hype cycle: “Big Data” heading toward the “Peak of Inflated Expectations”</a:t>
            </a:r>
            <a:endParaRPr lang="en-AU" sz="2400" dirty="0" smtClean="0">
              <a:hlinkClick r:id="rId2"/>
            </a:endParaRPr>
          </a:p>
          <a:p>
            <a:r>
              <a:rPr lang="en-AU" sz="3200" b="1" dirty="0" smtClean="0"/>
              <a:t>“In the meantime, however, ”little data” in healthcare continues to give us all peptic ulcers”</a:t>
            </a:r>
          </a:p>
          <a:p>
            <a:r>
              <a:rPr lang="en-AU" sz="2400" dirty="0" smtClean="0"/>
              <a:t>“Clinical data at the unit level is </a:t>
            </a:r>
            <a:r>
              <a:rPr lang="en-AU" sz="2400" b="1" dirty="0" smtClean="0">
                <a:solidFill>
                  <a:srgbClr val="FF0000"/>
                </a:solidFill>
              </a:rPr>
              <a:t>chaotic</a:t>
            </a:r>
            <a:r>
              <a:rPr lang="en-AU" sz="2400" dirty="0" smtClean="0">
                <a:solidFill>
                  <a:srgbClr val="FF0000"/>
                </a:solidFill>
              </a:rPr>
              <a:t> </a:t>
            </a:r>
            <a:r>
              <a:rPr lang="en-AU" sz="2400" dirty="0" smtClean="0"/>
              <a:t>and </a:t>
            </a:r>
            <a:r>
              <a:rPr lang="en-AU" sz="2400" dirty="0" smtClean="0">
                <a:solidFill>
                  <a:srgbClr val="FF0000"/>
                </a:solidFill>
              </a:rPr>
              <a:t>dysfunctional</a:t>
            </a:r>
            <a:r>
              <a:rPr lang="en-AU" sz="2400" dirty="0" smtClean="0"/>
              <a:t> because it’s not easily transferable or usable outside of the system that first created it. In a world of competing financial interests and an increasingly mobile population – every patient encounter represents an opportunity for technology </a:t>
            </a:r>
            <a:r>
              <a:rPr lang="en-AU" sz="2400" b="1" dirty="0" smtClean="0">
                <a:solidFill>
                  <a:srgbClr val="FF0000"/>
                </a:solidFill>
              </a:rPr>
              <a:t>vendors to lock-in providers</a:t>
            </a:r>
            <a:r>
              <a:rPr lang="en-AU" sz="2400" dirty="0" smtClean="0"/>
              <a:t>.”</a:t>
            </a:r>
          </a:p>
          <a:p>
            <a:r>
              <a:rPr lang="en-AU" sz="2400" dirty="0" smtClean="0"/>
              <a:t>“Historically, the </a:t>
            </a:r>
            <a:r>
              <a:rPr lang="en-AU" sz="2400" b="1" dirty="0" smtClean="0">
                <a:solidFill>
                  <a:srgbClr val="FF0000"/>
                </a:solidFill>
              </a:rPr>
              <a:t>crutch that many software vendors have relied on </a:t>
            </a:r>
            <a:r>
              <a:rPr lang="en-AU" sz="2400" dirty="0" smtClean="0"/>
              <a:t>is the format of the data itself.”</a:t>
            </a:r>
            <a:endParaRPr lang="en-AU" sz="2400" dirty="0" smtClean="0">
              <a:hlinkClick r:id="rId2"/>
            </a:endParaRPr>
          </a:p>
          <a:p>
            <a:r>
              <a:rPr lang="en-AU" sz="2400" dirty="0" smtClean="0">
                <a:hlinkClick r:id="rId2"/>
              </a:rPr>
              <a:t>http://www.forbes.com/sites/danmunro/2013/04/28/big-problem-with-little-data/</a:t>
            </a:r>
            <a:r>
              <a:rPr lang="en-AU" sz="2400" dirty="0" smtClean="0"/>
              <a:t> - April 28, 2013</a:t>
            </a:r>
          </a:p>
          <a:p>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RMP Requirements</a:t>
            </a:r>
            <a:endParaRPr lang="en-AU" dirty="0"/>
          </a:p>
        </p:txBody>
      </p:sp>
      <p:pic>
        <p:nvPicPr>
          <p:cNvPr id="4" name="Content Placeholder 3"/>
          <p:cNvPicPr>
            <a:picLocks noGrp="1" noChangeAspect="1"/>
          </p:cNvPicPr>
          <p:nvPr>
            <p:ph idx="1"/>
          </p:nvPr>
        </p:nvPicPr>
        <p:blipFill>
          <a:blip r:embed="rId3"/>
          <a:stretch>
            <a:fillRect/>
          </a:stretch>
        </p:blipFill>
        <p:spPr>
          <a:xfrm>
            <a:off x="2732572" y="1749168"/>
            <a:ext cx="6411428" cy="7322857"/>
          </a:xfrm>
          <a:prstGeom prst="rect">
            <a:avLst/>
          </a:prstGeom>
        </p:spPr>
      </p:pic>
      <p:sp>
        <p:nvSpPr>
          <p:cNvPr id="5" name="TextBox 4"/>
          <p:cNvSpPr txBox="1"/>
          <p:nvPr/>
        </p:nvSpPr>
        <p:spPr>
          <a:xfrm>
            <a:off x="323528" y="2924944"/>
            <a:ext cx="2108971" cy="3693319"/>
          </a:xfrm>
          <a:prstGeom prst="rect">
            <a:avLst/>
          </a:prstGeom>
          <a:noFill/>
        </p:spPr>
        <p:txBody>
          <a:bodyPr wrap="square" rtlCol="0">
            <a:spAutoFit/>
          </a:bodyPr>
          <a:lstStyle/>
          <a:p>
            <a:pPr marL="214313" indent="-214313">
              <a:buFont typeface="Arial" panose="020B0604020202020204" pitchFamily="34" charset="0"/>
              <a:buChar char="•"/>
            </a:pPr>
            <a:r>
              <a:rPr lang="en-AU" dirty="0"/>
              <a:t>2 Day Workshop -&gt; multiple mind maps as ‘live’ evolving documentation of requirements</a:t>
            </a:r>
          </a:p>
          <a:p>
            <a:pPr marL="214313" indent="-214313">
              <a:buFont typeface="Arial" panose="020B0604020202020204" pitchFamily="34" charset="0"/>
              <a:buChar char="•"/>
            </a:pPr>
            <a:r>
              <a:rPr lang="en-AU" dirty="0"/>
              <a:t>Identify Templates required</a:t>
            </a:r>
          </a:p>
          <a:p>
            <a:pPr marL="214313" indent="-214313">
              <a:buFont typeface="Arial" panose="020B0604020202020204" pitchFamily="34" charset="0"/>
              <a:buChar char="•"/>
            </a:pPr>
            <a:r>
              <a:rPr lang="en-AU" dirty="0"/>
              <a:t>Identify Concepts</a:t>
            </a:r>
            <a:r>
              <a:rPr lang="en-AU" dirty="0" smtClean="0"/>
              <a:t>/</a:t>
            </a:r>
            <a:br>
              <a:rPr lang="en-AU" dirty="0" smtClean="0"/>
            </a:br>
            <a:r>
              <a:rPr lang="en-AU" dirty="0" smtClean="0"/>
              <a:t>Archetypes </a:t>
            </a:r>
            <a:r>
              <a:rPr lang="en-AU" dirty="0"/>
              <a:t>required</a:t>
            </a:r>
          </a:p>
        </p:txBody>
      </p:sp>
    </p:spTree>
    <p:extLst>
      <p:ext uri="{BB962C8B-B14F-4D97-AF65-F5344CB8AC3E}">
        <p14:creationId xmlns:p14="http://schemas.microsoft.com/office/powerpoint/2010/main" val="16443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44444E-6 1.11111E-6 L 0.00034 -0.30995 " pathEditMode="relative" rAng="0" ptsTypes="AA">
                                      <p:cBhvr>
                                        <p:cTn id="10" dur="2000" fill="hold"/>
                                        <p:tgtEl>
                                          <p:spTgt spid="4"/>
                                        </p:tgtEl>
                                        <p:attrNameLst>
                                          <p:attrName>ppt_x</p:attrName>
                                          <p:attrName>ppt_y</p:attrName>
                                        </p:attrNameLst>
                                      </p:cBhvr>
                                      <p:rCtr x="17" y="-1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RMP Workflow </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662" y="2125266"/>
            <a:ext cx="4351338" cy="326350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402" y="2125266"/>
            <a:ext cx="4351338" cy="3263504"/>
          </a:xfrm>
          <a:prstGeom prst="rect">
            <a:avLst/>
          </a:prstGeom>
        </p:spPr>
      </p:pic>
    </p:spTree>
    <p:extLst>
      <p:ext uri="{BB962C8B-B14F-4D97-AF65-F5344CB8AC3E}">
        <p14:creationId xmlns:p14="http://schemas.microsoft.com/office/powerpoint/2010/main" val="909937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RMP live Workshop </a:t>
            </a:r>
            <a:r>
              <a:rPr lang="en-AU" dirty="0" smtClean="0"/>
              <a:t>Template</a:t>
            </a:r>
            <a:endParaRPr lang="en-AU" dirty="0"/>
          </a:p>
        </p:txBody>
      </p:sp>
      <p:sp>
        <p:nvSpPr>
          <p:cNvPr id="3" name="Content Placeholder 2"/>
          <p:cNvSpPr>
            <a:spLocks noGrp="1"/>
          </p:cNvSpPr>
          <p:nvPr>
            <p:ph idx="1"/>
          </p:nvPr>
        </p:nvSpPr>
        <p:spPr>
          <a:xfrm>
            <a:off x="628650" y="2234803"/>
            <a:ext cx="3900986" cy="3263504"/>
          </a:xfrm>
        </p:spPr>
        <p:txBody>
          <a:bodyPr>
            <a:normAutofit fontScale="62500" lnSpcReduction="20000"/>
          </a:bodyPr>
          <a:lstStyle/>
          <a:p>
            <a:r>
              <a:rPr lang="en-AU" dirty="0" smtClean="0"/>
              <a:t>Template created during the workshop in parallel with the mind map</a:t>
            </a:r>
          </a:p>
          <a:p>
            <a:r>
              <a:rPr lang="en-AU" dirty="0" smtClean="0"/>
              <a:t>Clinician engagement +++</a:t>
            </a:r>
          </a:p>
          <a:p>
            <a:r>
              <a:rPr lang="en-AU" dirty="0" smtClean="0"/>
              <a:t>Technical specifications created:</a:t>
            </a:r>
          </a:p>
          <a:p>
            <a:pPr lvl="1"/>
            <a:r>
              <a:rPr lang="en-AU" dirty="0" smtClean="0"/>
              <a:t>Driven by direct clinician input and validation when re-using existing archetypes</a:t>
            </a:r>
          </a:p>
          <a:p>
            <a:pPr lvl="1"/>
            <a:r>
              <a:rPr lang="en-AU" dirty="0" smtClean="0"/>
              <a:t>Identify gaps. Resolve by:</a:t>
            </a:r>
          </a:p>
          <a:p>
            <a:pPr lvl="2"/>
            <a:r>
              <a:rPr lang="en-AU" dirty="0" smtClean="0"/>
              <a:t>modification of existing archetypes, OR</a:t>
            </a:r>
          </a:p>
          <a:p>
            <a:pPr lvl="2"/>
            <a:r>
              <a:rPr lang="en-AU" dirty="0" smtClean="0"/>
              <a:t>Creation of new archetype</a:t>
            </a:r>
          </a:p>
          <a:p>
            <a:pPr lvl="1"/>
            <a:endParaRPr lang="en-AU" dirty="0"/>
          </a:p>
        </p:txBody>
      </p:sp>
      <p:pic>
        <p:nvPicPr>
          <p:cNvPr id="5" name="Picture 4"/>
          <p:cNvPicPr>
            <a:picLocks noChangeAspect="1"/>
          </p:cNvPicPr>
          <p:nvPr/>
        </p:nvPicPr>
        <p:blipFill>
          <a:blip r:embed="rId3"/>
          <a:stretch>
            <a:fillRect/>
          </a:stretch>
        </p:blipFill>
        <p:spPr>
          <a:xfrm>
            <a:off x="4512339" y="1196752"/>
            <a:ext cx="4631356" cy="14848556"/>
          </a:xfrm>
          <a:prstGeom prst="rect">
            <a:avLst/>
          </a:prstGeom>
        </p:spPr>
      </p:pic>
    </p:spTree>
    <p:extLst>
      <p:ext uri="{BB962C8B-B14F-4D97-AF65-F5344CB8AC3E}">
        <p14:creationId xmlns:p14="http://schemas.microsoft.com/office/powerpoint/2010/main" val="9742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4.44444E-6 L -0.0026 -0.94907 " pathEditMode="relative" rAng="0" ptsTypes="AA">
                                      <p:cBhvr>
                                        <p:cTn id="6" dur="2000" fill="hold"/>
                                        <p:tgtEl>
                                          <p:spTgt spid="5"/>
                                        </p:tgtEl>
                                        <p:attrNameLst>
                                          <p:attrName>ppt_x</p:attrName>
                                          <p:attrName>ppt_y</p:attrName>
                                        </p:attrNameLst>
                                      </p:cBhvr>
                                      <p:rCtr x="-139" y="-4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CKM template for Clinician review</a:t>
            </a:r>
            <a:endParaRPr lang="en-AU" dirty="0"/>
          </a:p>
        </p:txBody>
      </p:sp>
      <p:sp>
        <p:nvSpPr>
          <p:cNvPr id="5" name="Content Placeholder 4"/>
          <p:cNvSpPr>
            <a:spLocks noGrp="1"/>
          </p:cNvSpPr>
          <p:nvPr>
            <p:ph idx="1"/>
          </p:nvPr>
        </p:nvSpPr>
        <p:spPr/>
        <p:txBody>
          <a:bodyPr/>
          <a:lstStyle/>
          <a:p>
            <a:pPr marL="68263" indent="0">
              <a:buNone/>
            </a:pPr>
            <a:endParaRPr lang="en-AU" dirty="0"/>
          </a:p>
        </p:txBody>
      </p:sp>
      <p:pic>
        <p:nvPicPr>
          <p:cNvPr id="7" name="Picture 6"/>
          <p:cNvPicPr>
            <a:picLocks noChangeAspect="1"/>
          </p:cNvPicPr>
          <p:nvPr/>
        </p:nvPicPr>
        <p:blipFill>
          <a:blip r:embed="rId3"/>
          <a:stretch>
            <a:fillRect/>
          </a:stretch>
        </p:blipFill>
        <p:spPr>
          <a:xfrm>
            <a:off x="843587" y="1784350"/>
            <a:ext cx="4992857" cy="11392857"/>
          </a:xfrm>
          <a:prstGeom prst="rect">
            <a:avLst/>
          </a:prstGeom>
        </p:spPr>
      </p:pic>
      <p:sp>
        <p:nvSpPr>
          <p:cNvPr id="3" name="TextBox 2"/>
          <p:cNvSpPr txBox="1"/>
          <p:nvPr/>
        </p:nvSpPr>
        <p:spPr>
          <a:xfrm>
            <a:off x="5836444" y="2769394"/>
            <a:ext cx="3328540" cy="1569660"/>
          </a:xfrm>
          <a:prstGeom prst="rect">
            <a:avLst/>
          </a:prstGeom>
          <a:noFill/>
        </p:spPr>
        <p:txBody>
          <a:bodyPr wrap="none" rtlCol="0">
            <a:spAutoFit/>
          </a:bodyPr>
          <a:lstStyle/>
          <a:p>
            <a:r>
              <a:rPr lang="en-AU" sz="2400" dirty="0"/>
              <a:t>3 Templates Produced:</a:t>
            </a:r>
          </a:p>
          <a:p>
            <a:pPr marL="557213" lvl="1" indent="-214313">
              <a:buFont typeface="Wingdings" panose="05000000000000000000" pitchFamily="2" charset="2"/>
              <a:buChar char="§"/>
            </a:pPr>
            <a:r>
              <a:rPr lang="en-AU" sz="2400" dirty="0"/>
              <a:t>RMP Assessment</a:t>
            </a:r>
          </a:p>
          <a:p>
            <a:pPr marL="557213" lvl="1" indent="-214313">
              <a:buFont typeface="Wingdings" panose="05000000000000000000" pitchFamily="2" charset="2"/>
              <a:buChar char="§"/>
            </a:pPr>
            <a:r>
              <a:rPr lang="en-AU" sz="2400" dirty="0"/>
              <a:t>Clinical Summary</a:t>
            </a:r>
          </a:p>
          <a:p>
            <a:pPr marL="557213" lvl="1" indent="-214313">
              <a:buFont typeface="Wingdings" panose="05000000000000000000" pitchFamily="2" charset="2"/>
              <a:buChar char="§"/>
            </a:pPr>
            <a:r>
              <a:rPr lang="en-AU" sz="2400" dirty="0"/>
              <a:t>Referral</a:t>
            </a:r>
          </a:p>
        </p:txBody>
      </p:sp>
    </p:spTree>
    <p:extLst>
      <p:ext uri="{BB962C8B-B14F-4D97-AF65-F5344CB8AC3E}">
        <p14:creationId xmlns:p14="http://schemas.microsoft.com/office/powerpoint/2010/main" val="39298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7.40741E-7 L 0.00087 -0.92662 " pathEditMode="relative" rAng="0" ptsTypes="AA">
                                      <p:cBhvr>
                                        <p:cTn id="6" dur="2000" fill="hold"/>
                                        <p:tgtEl>
                                          <p:spTgt spid="7"/>
                                        </p:tgtEl>
                                        <p:attrNameLst>
                                          <p:attrName>ppt_x</p:attrName>
                                          <p:attrName>ppt_y</p:attrName>
                                        </p:attrNameLst>
                                      </p:cBhvr>
                                      <p:rCtr x="35" y="-4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RMP On-call Archetype Re-use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1375509"/>
              </p:ext>
            </p:extLst>
          </p:nvPr>
        </p:nvGraphicFramePr>
        <p:xfrm>
          <a:off x="628650" y="2784475"/>
          <a:ext cx="7975798" cy="3619500"/>
        </p:xfrm>
        <a:graphic>
          <a:graphicData uri="http://schemas.openxmlformats.org/drawingml/2006/table">
            <a:tbl>
              <a:tblPr lastCol="1" bandRow="1">
                <a:tableStyleId>{5C22544A-7EE6-4342-B048-85BDC9FD1C3A}</a:tableStyleId>
              </a:tblPr>
              <a:tblGrid>
                <a:gridCol w="3151262"/>
                <a:gridCol w="576064"/>
                <a:gridCol w="2160240"/>
                <a:gridCol w="2088232"/>
              </a:tblGrid>
              <a:tr h="297180">
                <a:tc>
                  <a:txBody>
                    <a:bodyPr/>
                    <a:lstStyle/>
                    <a:p>
                      <a:r>
                        <a:rPr lang="en-AU" sz="2400" dirty="0" smtClean="0"/>
                        <a:t>Re-use of existing</a:t>
                      </a:r>
                      <a:endParaRPr lang="en-AU" sz="2400" dirty="0"/>
                    </a:p>
                  </a:txBody>
                  <a:tcPr marL="68580" marR="68580" marT="34290" marB="34290"/>
                </a:tc>
                <a:tc>
                  <a:txBody>
                    <a:bodyPr/>
                    <a:lstStyle/>
                    <a:p>
                      <a:pPr algn="ctr"/>
                      <a:r>
                        <a:rPr lang="en-AU" sz="2400" dirty="0" smtClean="0"/>
                        <a:t>16</a:t>
                      </a:r>
                      <a:endParaRPr lang="en-AU" sz="2400" dirty="0"/>
                    </a:p>
                  </a:txBody>
                  <a:tcPr marL="68580" marR="68580" marT="34290" marB="34290"/>
                </a:tc>
                <a:tc>
                  <a:txBody>
                    <a:bodyPr/>
                    <a:lstStyle/>
                    <a:p>
                      <a:r>
                        <a:rPr lang="en-AU" sz="2400" dirty="0" smtClean="0"/>
                        <a:t>50% re-used, no changes</a:t>
                      </a:r>
                      <a:endParaRPr lang="en-AU" sz="2400" dirty="0"/>
                    </a:p>
                  </a:txBody>
                  <a:tcPr marL="68580" marR="68580" marT="34290" marB="34290"/>
                </a:tc>
                <a:tc rowSpan="3">
                  <a:txBody>
                    <a:bodyPr/>
                    <a:lstStyle/>
                    <a:p>
                      <a:pPr algn="ctr"/>
                      <a:r>
                        <a:rPr lang="en-AU" sz="3200" dirty="0" smtClean="0"/>
                        <a:t>59%</a:t>
                      </a:r>
                      <a:r>
                        <a:rPr lang="en-AU" sz="3200" baseline="0" dirty="0" smtClean="0"/>
                        <a:t> re-use</a:t>
                      </a:r>
                      <a:endParaRPr lang="en-AU" sz="3200" dirty="0"/>
                    </a:p>
                  </a:txBody>
                  <a:tcPr marL="68580" marR="68580" marT="34290" marB="34290" anchor="ctr"/>
                </a:tc>
              </a:tr>
              <a:tr h="297180">
                <a:tc>
                  <a:txBody>
                    <a:bodyPr/>
                    <a:lstStyle/>
                    <a:p>
                      <a:r>
                        <a:rPr lang="en-AU" sz="2400" dirty="0" smtClean="0"/>
                        <a:t>Modify existing –</a:t>
                      </a:r>
                      <a:r>
                        <a:rPr lang="en-AU" sz="2400" baseline="0" dirty="0" smtClean="0"/>
                        <a:t> minor</a:t>
                      </a:r>
                      <a:endParaRPr lang="en-AU" sz="2400" dirty="0"/>
                    </a:p>
                  </a:txBody>
                  <a:tcPr marL="68580" marR="68580" marT="34290" marB="34290"/>
                </a:tc>
                <a:tc>
                  <a:txBody>
                    <a:bodyPr/>
                    <a:lstStyle/>
                    <a:p>
                      <a:pPr algn="ctr"/>
                      <a:r>
                        <a:rPr lang="en-AU" sz="2400" dirty="0" smtClean="0"/>
                        <a:t>2</a:t>
                      </a:r>
                      <a:endParaRPr lang="en-AU" sz="2400" dirty="0"/>
                    </a:p>
                  </a:txBody>
                  <a:tcPr marL="68580" marR="68580" marT="34290" marB="34290"/>
                </a:tc>
                <a:tc rowSpan="2">
                  <a:txBody>
                    <a:bodyPr/>
                    <a:lstStyle/>
                    <a:p>
                      <a:r>
                        <a:rPr lang="en-AU" sz="2400" dirty="0" smtClean="0"/>
                        <a:t>9% re-used with some enhancements</a:t>
                      </a:r>
                      <a:r>
                        <a:rPr lang="en-AU" sz="2400" baseline="0" dirty="0" smtClean="0"/>
                        <a:t> from newly identified requirements</a:t>
                      </a:r>
                      <a:endParaRPr lang="en-AU" sz="2400" dirty="0"/>
                    </a:p>
                  </a:txBody>
                  <a:tcPr marL="68580" marR="68580" marT="34290" marB="34290"/>
                </a:tc>
                <a:tc vMerge="1">
                  <a:txBody>
                    <a:bodyPr/>
                    <a:lstStyle/>
                    <a:p>
                      <a:endParaRPr lang="en-AU" dirty="0"/>
                    </a:p>
                  </a:txBody>
                  <a:tcPr/>
                </a:tc>
              </a:tr>
              <a:tr h="457200">
                <a:tc>
                  <a:txBody>
                    <a:bodyPr/>
                    <a:lstStyle/>
                    <a:p>
                      <a:r>
                        <a:rPr lang="en-AU" sz="2400" dirty="0" smtClean="0"/>
                        <a:t>Modify existing – major</a:t>
                      </a:r>
                      <a:endParaRPr lang="en-AU" sz="2400" dirty="0"/>
                    </a:p>
                  </a:txBody>
                  <a:tcPr marL="68580" marR="68580" marT="34290" marB="34290"/>
                </a:tc>
                <a:tc>
                  <a:txBody>
                    <a:bodyPr/>
                    <a:lstStyle/>
                    <a:p>
                      <a:pPr algn="ctr"/>
                      <a:r>
                        <a:rPr lang="en-AU" sz="2400" dirty="0" smtClean="0"/>
                        <a:t>1</a:t>
                      </a:r>
                      <a:endParaRPr lang="en-AU" sz="2400" dirty="0"/>
                    </a:p>
                  </a:txBody>
                  <a:tcPr marL="68580" marR="68580" marT="34290" marB="34290"/>
                </a:tc>
                <a:tc vMerge="1">
                  <a:txBody>
                    <a:bodyPr/>
                    <a:lstStyle/>
                    <a:p>
                      <a:endParaRPr lang="en-AU" dirty="0"/>
                    </a:p>
                  </a:txBody>
                  <a:tcPr/>
                </a:tc>
                <a:tc vMerge="1">
                  <a:txBody>
                    <a:bodyPr/>
                    <a:lstStyle/>
                    <a:p>
                      <a:endParaRPr lang="en-AU"/>
                    </a:p>
                  </a:txBody>
                  <a:tcPr/>
                </a:tc>
              </a:tr>
              <a:tr h="388620">
                <a:tc>
                  <a:txBody>
                    <a:bodyPr/>
                    <a:lstStyle/>
                    <a:p>
                      <a:r>
                        <a:rPr lang="en-AU" sz="2400" dirty="0" smtClean="0"/>
                        <a:t>New development</a:t>
                      </a:r>
                      <a:endParaRPr lang="en-AU" sz="2400" dirty="0"/>
                    </a:p>
                  </a:txBody>
                  <a:tcPr marL="68580" marR="68580" marT="34290" marB="34290"/>
                </a:tc>
                <a:tc>
                  <a:txBody>
                    <a:bodyPr/>
                    <a:lstStyle/>
                    <a:p>
                      <a:pPr algn="ctr"/>
                      <a:r>
                        <a:rPr lang="en-AU" sz="2400" dirty="0" smtClean="0"/>
                        <a:t>13</a:t>
                      </a:r>
                      <a:endParaRPr lang="en-AU" sz="2400" dirty="0"/>
                    </a:p>
                  </a:txBody>
                  <a:tcPr marL="68580" marR="68580" marT="34290" marB="34290"/>
                </a:tc>
                <a:tc>
                  <a:txBody>
                    <a:bodyPr/>
                    <a:lstStyle/>
                    <a:p>
                      <a:endParaRPr lang="en-AU" sz="11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200" b="1" kern="1200" baseline="0" dirty="0" smtClean="0">
                          <a:solidFill>
                            <a:schemeClr val="lt1"/>
                          </a:solidFill>
                          <a:latin typeface="+mn-lt"/>
                          <a:ea typeface="+mn-ea"/>
                          <a:cs typeface="+mn-cs"/>
                        </a:rPr>
                        <a:t>41% new</a:t>
                      </a:r>
                    </a:p>
                  </a:txBody>
                  <a:tcPr marL="68580" marR="68580" marT="34290" marB="34290" anchor="ctr"/>
                </a:tc>
              </a:tr>
            </a:tbl>
          </a:graphicData>
        </a:graphic>
      </p:graphicFrame>
      <p:pic>
        <p:nvPicPr>
          <p:cNvPr id="9935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268413"/>
            <a:ext cx="20161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1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Northern Territory Re-use</a:t>
            </a:r>
            <a:endParaRPr lang="en-AU" dirty="0"/>
          </a:p>
        </p:txBody>
      </p:sp>
      <p:sp>
        <p:nvSpPr>
          <p:cNvPr id="3" name="Content Placeholder 2"/>
          <p:cNvSpPr>
            <a:spLocks noGrp="1"/>
          </p:cNvSpPr>
          <p:nvPr>
            <p:ph idx="1"/>
          </p:nvPr>
        </p:nvSpPr>
        <p:spPr>
          <a:xfrm>
            <a:off x="725337" y="2125266"/>
            <a:ext cx="3435801" cy="3263504"/>
          </a:xfrm>
        </p:spPr>
        <p:txBody>
          <a:bodyPr>
            <a:normAutofit fontScale="70000" lnSpcReduction="20000"/>
          </a:bodyPr>
          <a:lstStyle/>
          <a:p>
            <a:r>
              <a:rPr lang="en-AU" dirty="0" smtClean="0"/>
              <a:t>14 unique templates</a:t>
            </a:r>
          </a:p>
          <a:p>
            <a:pPr lvl="1"/>
            <a:r>
              <a:rPr lang="en-AU" dirty="0" smtClean="0"/>
              <a:t>1 Antenatal</a:t>
            </a:r>
          </a:p>
          <a:p>
            <a:pPr lvl="1"/>
            <a:r>
              <a:rPr lang="en-AU" dirty="0" smtClean="0"/>
              <a:t>10 Hearing Health</a:t>
            </a:r>
          </a:p>
          <a:p>
            <a:pPr lvl="1"/>
            <a:r>
              <a:rPr lang="en-AU" dirty="0" smtClean="0"/>
              <a:t>3 RMP on-call</a:t>
            </a:r>
          </a:p>
          <a:p>
            <a:r>
              <a:rPr lang="en-AU" dirty="0" smtClean="0"/>
              <a:t>400 instances of </a:t>
            </a:r>
            <a:r>
              <a:rPr lang="en-AU" dirty="0"/>
              <a:t>81 unique archetypes</a:t>
            </a:r>
          </a:p>
          <a:p>
            <a:r>
              <a:rPr lang="en-AU" dirty="0" smtClean="0"/>
              <a:t>Number of archetypes per template: 2…58</a:t>
            </a:r>
          </a:p>
          <a:p>
            <a:r>
              <a:rPr lang="en-AU" dirty="0" smtClean="0"/>
              <a:t>Number of times an archetype is used across all templates: 1…33</a:t>
            </a:r>
            <a:endParaRPr lang="en-AU" dirty="0"/>
          </a:p>
        </p:txBody>
      </p:sp>
      <p:pic>
        <p:nvPicPr>
          <p:cNvPr id="5" name="Picture 4"/>
          <p:cNvPicPr>
            <a:picLocks noChangeAspect="1"/>
          </p:cNvPicPr>
          <p:nvPr/>
        </p:nvPicPr>
        <p:blipFill>
          <a:blip r:embed="rId3"/>
          <a:stretch>
            <a:fillRect/>
          </a:stretch>
        </p:blipFill>
        <p:spPr>
          <a:xfrm>
            <a:off x="3985572" y="1197456"/>
            <a:ext cx="5313524" cy="6336000"/>
          </a:xfrm>
          <a:prstGeom prst="rect">
            <a:avLst/>
          </a:prstGeom>
        </p:spPr>
      </p:pic>
    </p:spTree>
    <p:extLst>
      <p:ext uri="{BB962C8B-B14F-4D97-AF65-F5344CB8AC3E}">
        <p14:creationId xmlns:p14="http://schemas.microsoft.com/office/powerpoint/2010/main" val="2139115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IT’S. ALL. ABOUT. THE. DATA.</a:t>
            </a:r>
            <a:endParaRPr lang="en-AU" dirty="0"/>
          </a:p>
        </p:txBody>
      </p:sp>
      <p:sp>
        <p:nvSpPr>
          <p:cNvPr id="103427" name="Content Placeholder 2"/>
          <p:cNvSpPr>
            <a:spLocks noGrp="1"/>
          </p:cNvSpPr>
          <p:nvPr>
            <p:ph idx="1"/>
          </p:nvPr>
        </p:nvSpPr>
        <p:spPr>
          <a:xfrm>
            <a:off x="611188" y="1196975"/>
            <a:ext cx="8353425" cy="5159375"/>
          </a:xfrm>
        </p:spPr>
        <p:txBody>
          <a:bodyPr>
            <a:normAutofit lnSpcReduction="10000"/>
          </a:bodyPr>
          <a:lstStyle/>
          <a:p>
            <a:r>
              <a:rPr lang="en-AU" sz="3200" dirty="0" smtClean="0">
                <a:solidFill>
                  <a:schemeClr val="tx1">
                    <a:lumMod val="50000"/>
                  </a:schemeClr>
                </a:solidFill>
              </a:rPr>
              <a:t>Change the viewpoint</a:t>
            </a:r>
          </a:p>
          <a:p>
            <a:pPr lvl="1"/>
            <a:r>
              <a:rPr lang="en-AU" sz="2800" dirty="0" smtClean="0">
                <a:solidFill>
                  <a:schemeClr val="tx1">
                    <a:lumMod val="50000"/>
                  </a:schemeClr>
                </a:solidFill>
              </a:rPr>
              <a:t>Data (UHR) </a:t>
            </a:r>
            <a:r>
              <a:rPr lang="en-AU" sz="2800" dirty="0" err="1" smtClean="0">
                <a:solidFill>
                  <a:schemeClr val="tx1">
                    <a:lumMod val="50000"/>
                  </a:schemeClr>
                </a:solidFill>
              </a:rPr>
              <a:t>vs</a:t>
            </a:r>
            <a:r>
              <a:rPr lang="en-AU" sz="2800" dirty="0" smtClean="0">
                <a:solidFill>
                  <a:schemeClr val="tx1">
                    <a:lumMod val="50000"/>
                  </a:schemeClr>
                </a:solidFill>
              </a:rPr>
              <a:t> Application or Message</a:t>
            </a:r>
          </a:p>
          <a:p>
            <a:pPr lvl="1"/>
            <a:r>
              <a:rPr lang="en-AU" sz="2800" dirty="0" smtClean="0">
                <a:solidFill>
                  <a:schemeClr val="tx1">
                    <a:lumMod val="50000"/>
                  </a:schemeClr>
                </a:solidFill>
              </a:rPr>
              <a:t>Break down silos - App/Tech/Vendor independent</a:t>
            </a:r>
          </a:p>
          <a:p>
            <a:pPr lvl="1"/>
            <a:r>
              <a:rPr lang="en-AU" sz="2800" dirty="0" smtClean="0">
                <a:solidFill>
                  <a:schemeClr val="tx1">
                    <a:lumMod val="50000"/>
                  </a:schemeClr>
                </a:solidFill>
              </a:rPr>
              <a:t>Active health information sharing</a:t>
            </a:r>
          </a:p>
          <a:p>
            <a:pPr lvl="1"/>
            <a:r>
              <a:rPr lang="en-AU" sz="2800" dirty="0" smtClean="0">
                <a:solidFill>
                  <a:schemeClr val="tx1">
                    <a:lumMod val="50000"/>
                  </a:schemeClr>
                </a:solidFill>
              </a:rPr>
              <a:t>Life-long cohesive health record</a:t>
            </a:r>
          </a:p>
          <a:p>
            <a:r>
              <a:rPr lang="en-AU" sz="3200" dirty="0" smtClean="0"/>
              <a:t>Change the approach</a:t>
            </a:r>
          </a:p>
          <a:p>
            <a:pPr lvl="1"/>
            <a:r>
              <a:rPr lang="en-AU" sz="2800" dirty="0" smtClean="0"/>
              <a:t>Clinician-driven+++</a:t>
            </a:r>
          </a:p>
          <a:p>
            <a:pPr lvl="1"/>
            <a:r>
              <a:rPr lang="en-AU" sz="2800" dirty="0" smtClean="0"/>
              <a:t>Express clinical variability via templates, based on tightly governed archetypes</a:t>
            </a:r>
          </a:p>
          <a:p>
            <a:pPr lvl="1"/>
            <a:r>
              <a:rPr lang="en-AU" sz="2800" dirty="0" smtClean="0"/>
              <a:t>Sustainable Re-use</a:t>
            </a:r>
          </a:p>
          <a:p>
            <a:pPr lvl="1"/>
            <a:endParaRPr lang="en-AU" sz="2800" dirty="0" smtClean="0"/>
          </a:p>
          <a:p>
            <a:pPr lvl="1"/>
            <a:endParaRPr lang="en-AU" sz="2800" b="1" dirty="0" smtClean="0"/>
          </a:p>
          <a:p>
            <a:pPr lvl="1"/>
            <a:endParaRPr lang="en-AU" sz="2800" dirty="0" smtClean="0"/>
          </a:p>
          <a:p>
            <a:pPr lvl="1"/>
            <a:endParaRPr lang="en-AU" sz="2000" b="1" dirty="0" smtClean="0"/>
          </a:p>
        </p:txBody>
      </p:sp>
    </p:spTree>
    <p:extLst>
      <p:ext uri="{BB962C8B-B14F-4D97-AF65-F5344CB8AC3E}">
        <p14:creationId xmlns:p14="http://schemas.microsoft.com/office/powerpoint/2010/main" val="1363039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THANKYOU</a:t>
            </a:r>
            <a:endParaRPr lang="en-AU" dirty="0"/>
          </a:p>
        </p:txBody>
      </p:sp>
      <p:sp>
        <p:nvSpPr>
          <p:cNvPr id="3" name="Content Placeholder 2"/>
          <p:cNvSpPr>
            <a:spLocks noGrp="1"/>
          </p:cNvSpPr>
          <p:nvPr>
            <p:ph idx="1"/>
          </p:nvPr>
        </p:nvSpPr>
        <p:spPr/>
        <p:txBody>
          <a:bodyPr/>
          <a:lstStyle/>
          <a:p>
            <a:r>
              <a:rPr lang="en-AU" dirty="0" smtClean="0">
                <a:hlinkClick r:id="rId2"/>
              </a:rPr>
              <a:t>www.openEHR.org</a:t>
            </a:r>
            <a:endParaRPr lang="en-AU" dirty="0" smtClean="0"/>
          </a:p>
          <a:p>
            <a:r>
              <a:rPr lang="en-AU" dirty="0" smtClean="0"/>
              <a:t>International CKM – </a:t>
            </a:r>
            <a:r>
              <a:rPr lang="en-AU" dirty="0" smtClean="0">
                <a:hlinkClick r:id="rId3"/>
              </a:rPr>
              <a:t>www.openEHR.org/ckm</a:t>
            </a:r>
            <a:endParaRPr lang="en-AU" dirty="0" smtClean="0"/>
          </a:p>
          <a:p>
            <a:r>
              <a:rPr lang="en-AU" dirty="0" smtClean="0"/>
              <a:t>Australian CKM - </a:t>
            </a:r>
            <a:r>
              <a:rPr lang="en-AU" dirty="0" smtClean="0">
                <a:hlinkClick r:id="rId4"/>
              </a:rPr>
              <a:t>http://dcm.nehta.org.au/ckm/</a:t>
            </a:r>
            <a:endParaRPr lang="en-AU" dirty="0" smtClean="0"/>
          </a:p>
          <a:p>
            <a:r>
              <a:rPr lang="en-AU" dirty="0" smtClean="0"/>
              <a:t>UK CKM - </a:t>
            </a:r>
            <a:r>
              <a:rPr lang="en-AU" dirty="0">
                <a:hlinkClick r:id="rId5"/>
              </a:rPr>
              <a:t>http://www.clinicalmodels.org.uk/ckm</a:t>
            </a:r>
            <a:r>
              <a:rPr lang="en-AU" dirty="0" smtClean="0">
                <a:hlinkClick r:id="rId5"/>
              </a:rPr>
              <a:t>/</a:t>
            </a:r>
            <a:endParaRPr lang="en-AU" dirty="0" smtClean="0"/>
          </a:p>
          <a:p>
            <a:r>
              <a:rPr lang="en-AU" dirty="0" smtClean="0"/>
              <a:t>Brazil</a:t>
            </a:r>
          </a:p>
          <a:p>
            <a:r>
              <a:rPr lang="en-AU" dirty="0" smtClean="0"/>
              <a:t>?Slovenia</a:t>
            </a:r>
          </a:p>
          <a:p>
            <a:r>
              <a:rPr lang="en-AU" dirty="0" smtClean="0"/>
              <a:t>?Norway</a:t>
            </a:r>
          </a:p>
        </p:txBody>
      </p:sp>
    </p:spTree>
    <p:extLst>
      <p:ext uri="{BB962C8B-B14F-4D97-AF65-F5344CB8AC3E}">
        <p14:creationId xmlns:p14="http://schemas.microsoft.com/office/powerpoint/2010/main" val="3335141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AU" dirty="0" smtClean="0"/>
              <a:t>Clinical diversity</a:t>
            </a:r>
            <a:endParaRPr lang="en-AU" dirty="0"/>
          </a:p>
        </p:txBody>
      </p:sp>
      <p:sp>
        <p:nvSpPr>
          <p:cNvPr id="6" name="Content Placeholder 5"/>
          <p:cNvSpPr>
            <a:spLocks noGrp="1"/>
          </p:cNvSpPr>
          <p:nvPr>
            <p:ph idx="1"/>
          </p:nvPr>
        </p:nvSpPr>
        <p:spPr>
          <a:xfrm>
            <a:off x="395536" y="1449288"/>
            <a:ext cx="8291264" cy="5220072"/>
          </a:xfrm>
        </p:spPr>
        <p:txBody>
          <a:bodyPr>
            <a:normAutofit fontScale="85000" lnSpcReduction="20000"/>
          </a:bodyPr>
          <a:lstStyle/>
          <a:p>
            <a:pPr>
              <a:lnSpc>
                <a:spcPct val="90000"/>
              </a:lnSpc>
              <a:buFont typeface="Wingdings" panose="05000000000000000000" pitchFamily="2" charset="2"/>
              <a:buChar char="§"/>
              <a:defRPr/>
            </a:pPr>
            <a:r>
              <a:rPr lang="en-US" sz="3600" dirty="0" smtClean="0"/>
              <a:t>Variety of data represented</a:t>
            </a:r>
          </a:p>
          <a:p>
            <a:pPr lvl="1">
              <a:lnSpc>
                <a:spcPct val="90000"/>
              </a:lnSpc>
              <a:defRPr/>
            </a:pPr>
            <a:r>
              <a:rPr lang="en-US" sz="3100" dirty="0"/>
              <a:t>Free-text </a:t>
            </a:r>
            <a:r>
              <a:rPr lang="en-US" sz="3100" dirty="0" err="1"/>
              <a:t>vs</a:t>
            </a:r>
            <a:r>
              <a:rPr lang="en-US" sz="3100" dirty="0"/>
              <a:t> Structured</a:t>
            </a:r>
          </a:p>
          <a:p>
            <a:pPr lvl="1">
              <a:lnSpc>
                <a:spcPct val="90000"/>
              </a:lnSpc>
              <a:defRPr/>
            </a:pPr>
            <a:r>
              <a:rPr lang="en-US" sz="3100" dirty="0"/>
              <a:t>Normal statements</a:t>
            </a:r>
          </a:p>
          <a:p>
            <a:pPr lvl="2">
              <a:lnSpc>
                <a:spcPct val="90000"/>
              </a:lnSpc>
              <a:defRPr/>
            </a:pPr>
            <a:r>
              <a:rPr lang="en-US" sz="2300" dirty="0"/>
              <a:t>“Nil significant”, “NAD”</a:t>
            </a:r>
          </a:p>
          <a:p>
            <a:pPr lvl="1">
              <a:lnSpc>
                <a:spcPct val="90000"/>
              </a:lnSpc>
              <a:defRPr/>
            </a:pPr>
            <a:r>
              <a:rPr lang="en-US" sz="3100" dirty="0"/>
              <a:t>Graphical</a:t>
            </a:r>
          </a:p>
          <a:p>
            <a:pPr>
              <a:lnSpc>
                <a:spcPct val="90000"/>
              </a:lnSpc>
              <a:buFont typeface="Wingdings" panose="05000000000000000000" pitchFamily="2" charset="2"/>
              <a:buChar char="§"/>
              <a:defRPr/>
            </a:pPr>
            <a:r>
              <a:rPr lang="en-AU" sz="3600" dirty="0" smtClean="0"/>
              <a:t>Fractal nature of medicine</a:t>
            </a:r>
          </a:p>
          <a:p>
            <a:pPr>
              <a:lnSpc>
                <a:spcPct val="90000"/>
              </a:lnSpc>
              <a:buFont typeface="Wingdings" panose="05000000000000000000" pitchFamily="2" charset="2"/>
              <a:buChar char="§"/>
              <a:defRPr/>
            </a:pPr>
            <a:r>
              <a:rPr lang="en-US" sz="3600" dirty="0" smtClean="0"/>
              <a:t>Different clinicians:</a:t>
            </a:r>
          </a:p>
          <a:p>
            <a:pPr lvl="1">
              <a:lnSpc>
                <a:spcPct val="90000"/>
              </a:lnSpc>
              <a:defRPr/>
            </a:pPr>
            <a:r>
              <a:rPr lang="en-US" sz="3100" dirty="0"/>
              <a:t>Prefer different approaches</a:t>
            </a:r>
          </a:p>
          <a:p>
            <a:pPr lvl="1">
              <a:lnSpc>
                <a:spcPct val="90000"/>
              </a:lnSpc>
              <a:defRPr/>
            </a:pPr>
            <a:r>
              <a:rPr lang="en-US" sz="3100" dirty="0"/>
              <a:t>Need different levels of detail</a:t>
            </a:r>
          </a:p>
          <a:p>
            <a:pPr lvl="1">
              <a:lnSpc>
                <a:spcPct val="90000"/>
              </a:lnSpc>
              <a:defRPr/>
            </a:pPr>
            <a:r>
              <a:rPr lang="en-US" sz="3100" dirty="0"/>
              <a:t>Need to record/exchange information on a per patient basis</a:t>
            </a:r>
          </a:p>
          <a:p>
            <a:pPr marL="411163" lvl="1" indent="-342900">
              <a:lnSpc>
                <a:spcPct val="90000"/>
              </a:lnSpc>
              <a:spcBef>
                <a:spcPts val="700"/>
              </a:spcBef>
              <a:buClr>
                <a:schemeClr val="tx2"/>
              </a:buClr>
              <a:buSzPct val="95000"/>
              <a:buFont typeface="Wingdings" panose="05000000000000000000" pitchFamily="2" charset="2"/>
              <a:buChar char="§"/>
              <a:defRPr/>
            </a:pPr>
            <a:r>
              <a:rPr lang="en-AU" sz="3600" dirty="0" smtClean="0"/>
              <a:t>MYTH: “One size fits all”</a:t>
            </a:r>
          </a:p>
          <a:p>
            <a:pPr lvl="1">
              <a:lnSpc>
                <a:spcPct val="90000"/>
              </a:lnSpc>
              <a:buFont typeface="Wingdings" panose="05000000000000000000" pitchFamily="2" charset="2"/>
              <a:buChar char="§"/>
              <a:defRPr/>
            </a:pPr>
            <a:endParaRPr lang="en-US" sz="2000" dirty="0" smtClean="0"/>
          </a:p>
          <a:p>
            <a:pPr>
              <a:buFont typeface="Wingdings" panose="05000000000000000000" pitchFamily="2" charset="2"/>
              <a:buNone/>
              <a:defRPr/>
            </a:pPr>
            <a:r>
              <a:rPr lang="en-AU" sz="1200" dirty="0" smtClean="0"/>
              <a:t> </a:t>
            </a:r>
            <a:endParaRPr lang="en-US" sz="1200" dirty="0" smtClean="0"/>
          </a:p>
          <a:p>
            <a:pPr>
              <a:defRPr/>
            </a:pPr>
            <a:endParaRPr lang="en-US" sz="2400" dirty="0" smtClean="0"/>
          </a:p>
        </p:txBody>
      </p:sp>
      <p:sp>
        <p:nvSpPr>
          <p:cNvPr id="33796" name="Content Placeholder 6"/>
          <p:cNvSpPr>
            <a:spLocks noGrp="1"/>
          </p:cNvSpPr>
          <p:nvPr>
            <p:ph sz="half" idx="4294967295"/>
          </p:nvPr>
        </p:nvSpPr>
        <p:spPr>
          <a:xfrm>
            <a:off x="4140821" y="1844923"/>
            <a:ext cx="4788024" cy="2016125"/>
          </a:xfrm>
        </p:spPr>
        <p:txBody>
          <a:bodyPr>
            <a:noAutofit/>
          </a:bodyPr>
          <a:lstStyle/>
          <a:p>
            <a:pPr lvl="1">
              <a:lnSpc>
                <a:spcPct val="70000"/>
              </a:lnSpc>
              <a:defRPr/>
            </a:pPr>
            <a:r>
              <a:rPr lang="en-US" dirty="0"/>
              <a:t>Image – </a:t>
            </a:r>
            <a:r>
              <a:rPr lang="en-US" dirty="0" err="1"/>
              <a:t>eg</a:t>
            </a:r>
            <a:r>
              <a:rPr lang="en-US" dirty="0"/>
              <a:t> homunculus</a:t>
            </a:r>
          </a:p>
          <a:p>
            <a:pPr lvl="1">
              <a:lnSpc>
                <a:spcPct val="70000"/>
              </a:lnSpc>
              <a:defRPr/>
            </a:pPr>
            <a:r>
              <a:rPr lang="en-US" dirty="0"/>
              <a:t>Multimedia </a:t>
            </a:r>
          </a:p>
          <a:p>
            <a:pPr lvl="2">
              <a:lnSpc>
                <a:spcPct val="70000"/>
              </a:lnSpc>
              <a:defRPr/>
            </a:pPr>
            <a:r>
              <a:rPr lang="en-US" sz="2000" dirty="0"/>
              <a:t>Diagram, video, ECG wave</a:t>
            </a:r>
          </a:p>
          <a:p>
            <a:pPr lvl="1">
              <a:lnSpc>
                <a:spcPct val="70000"/>
              </a:lnSpc>
              <a:defRPr/>
            </a:pPr>
            <a:r>
              <a:rPr lang="en-US" dirty="0"/>
              <a:t>Questionnaires</a:t>
            </a:r>
            <a:r>
              <a:rPr lang="en-US" dirty="0" smtClean="0"/>
              <a:t>, checklists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457200" y="274638"/>
            <a:ext cx="8229600" cy="1143000"/>
          </a:xfrm>
          <a:prstGeom prst="rect">
            <a:avLst/>
          </a:prstGeom>
        </p:spPr>
        <p:txBody>
          <a:bodyPr anchor="ctr">
            <a:normAutofit/>
          </a:bodyPr>
          <a:lstStyle/>
          <a:p>
            <a:pPr eaLnBrk="1" fontAlgn="auto" hangingPunct="1">
              <a:spcAft>
                <a:spcPts val="0"/>
              </a:spcAft>
              <a:defRPr/>
            </a:pPr>
            <a:r>
              <a:rPr lang="en-GB" sz="4000" spc="-100" dirty="0" smtClean="0">
                <a:solidFill>
                  <a:srgbClr val="C1EEFF"/>
                </a:solidFill>
                <a:latin typeface="+mj-lt"/>
                <a:ea typeface="+mj-ea"/>
                <a:cs typeface="+mj-cs"/>
              </a:rPr>
              <a:t>Clinician-driven health data</a:t>
            </a:r>
            <a:endParaRPr lang="en-AU" sz="4000" spc="-100" dirty="0">
              <a:solidFill>
                <a:srgbClr val="C1EEFF"/>
              </a:solidFill>
              <a:latin typeface="+mj-lt"/>
              <a:ea typeface="+mj-ea"/>
              <a:cs typeface="+mj-cs"/>
            </a:endParaRPr>
          </a:p>
        </p:txBody>
      </p:sp>
      <p:sp>
        <p:nvSpPr>
          <p:cNvPr id="35" name="Oval 34"/>
          <p:cNvSpPr/>
          <p:nvPr/>
        </p:nvSpPr>
        <p:spPr>
          <a:xfrm>
            <a:off x="2051050" y="2781300"/>
            <a:ext cx="3457575" cy="15843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dirty="0"/>
              <a:t>Standardised clinical content definitions</a:t>
            </a:r>
          </a:p>
        </p:txBody>
      </p:sp>
      <p:sp>
        <p:nvSpPr>
          <p:cNvPr id="5" name="TextBox 4"/>
          <p:cNvSpPr txBox="1">
            <a:spLocks noChangeArrowheads="1"/>
          </p:cNvSpPr>
          <p:nvPr/>
        </p:nvSpPr>
        <p:spPr bwMode="auto">
          <a:xfrm>
            <a:off x="1007268" y="1916832"/>
            <a:ext cx="5545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AU" sz="3200" b="1" dirty="0">
                <a:solidFill>
                  <a:schemeClr val="accent1"/>
                </a:solidFill>
                <a:latin typeface="Arial" panose="020B0604020202020204" pitchFamily="34" charset="0"/>
              </a:rPr>
              <a:t>ORTHOGONAL APPROACH</a:t>
            </a:r>
          </a:p>
          <a:p>
            <a:pPr algn="ctr" eaLnBrk="1" hangingPunct="1">
              <a:spcBef>
                <a:spcPct val="0"/>
              </a:spcBef>
              <a:buClrTx/>
              <a:buSzTx/>
              <a:buFontTx/>
              <a:buNone/>
            </a:pPr>
            <a:r>
              <a:rPr lang="en-AU" sz="2000" b="1" dirty="0">
                <a:solidFill>
                  <a:schemeClr val="accent1"/>
                </a:solidFill>
                <a:latin typeface="Arial" panose="020B0604020202020204" pitchFamily="34" charset="0"/>
                <a:sym typeface="Wingdings" panose="05000000000000000000" pitchFamily="2" charset="2"/>
              </a:rPr>
              <a:t> </a:t>
            </a:r>
            <a:r>
              <a:rPr lang="en-AU" sz="2000" b="1" dirty="0">
                <a:solidFill>
                  <a:schemeClr val="accent1"/>
                </a:solidFill>
                <a:latin typeface="Arial" panose="020B0604020202020204" pitchFamily="34" charset="0"/>
              </a:rPr>
              <a:t>Longer-term viewpoint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2051050" y="2781300"/>
            <a:ext cx="3457575" cy="15843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dirty="0"/>
              <a:t>Standardised clinical content definitions</a:t>
            </a:r>
          </a:p>
        </p:txBody>
      </p:sp>
      <p:sp>
        <p:nvSpPr>
          <p:cNvPr id="8" name="Rounded Rectangle 7"/>
          <p:cNvSpPr/>
          <p:nvPr/>
        </p:nvSpPr>
        <p:spPr>
          <a:xfrm>
            <a:off x="323528" y="3140968"/>
            <a:ext cx="1319535" cy="93610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dirty="0" smtClean="0"/>
              <a:t>Reference </a:t>
            </a:r>
            <a:r>
              <a:rPr lang="en-US" dirty="0"/>
              <a:t>Model</a:t>
            </a:r>
            <a:endParaRPr lang="en-AU" dirty="0"/>
          </a:p>
        </p:txBody>
      </p:sp>
      <p:cxnSp>
        <p:nvCxnSpPr>
          <p:cNvPr id="24" name="Straight Arrow Connector 23"/>
          <p:cNvCxnSpPr>
            <a:stCxn id="8" idx="3"/>
            <a:endCxn id="35" idx="2"/>
          </p:cNvCxnSpPr>
          <p:nvPr/>
        </p:nvCxnSpPr>
        <p:spPr>
          <a:xfrm flipV="1">
            <a:off x="1643063" y="3573016"/>
            <a:ext cx="408657" cy="360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p:nvPr/>
        </p:nvCxnSpPr>
        <p:spPr>
          <a:xfrm>
            <a:off x="7286625" y="4593679"/>
            <a:ext cx="214313"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Title 1"/>
          <p:cNvSpPr txBox="1">
            <a:spLocks/>
          </p:cNvSpPr>
          <p:nvPr/>
        </p:nvSpPr>
        <p:spPr>
          <a:xfrm>
            <a:off x="457200" y="274638"/>
            <a:ext cx="8229600" cy="1143000"/>
          </a:xfrm>
          <a:prstGeom prst="rect">
            <a:avLst/>
          </a:prstGeom>
        </p:spPr>
        <p:txBody>
          <a:bodyPr anchor="ctr">
            <a:normAutofit/>
          </a:bodyPr>
          <a:lstStyle/>
          <a:p>
            <a:pPr eaLnBrk="1" fontAlgn="auto" hangingPunct="1">
              <a:spcAft>
                <a:spcPts val="0"/>
              </a:spcAft>
              <a:defRPr/>
            </a:pPr>
            <a:r>
              <a:rPr lang="en-GB" sz="4000" spc="-100" dirty="0" smtClean="0">
                <a:solidFill>
                  <a:srgbClr val="C1EEFF"/>
                </a:solidFill>
                <a:latin typeface="+mj-lt"/>
                <a:ea typeface="+mj-ea"/>
                <a:cs typeface="+mj-cs"/>
              </a:rPr>
              <a:t>Clinician-driven health data</a:t>
            </a:r>
            <a:endParaRPr lang="en-AU" sz="4000" spc="-100" dirty="0">
              <a:solidFill>
                <a:srgbClr val="C1EEFF"/>
              </a:solidFill>
              <a:latin typeface="+mj-lt"/>
              <a:ea typeface="+mj-ea"/>
              <a:cs typeface="+mj-cs"/>
            </a:endParaRPr>
          </a:p>
        </p:txBody>
      </p:sp>
      <p:sp>
        <p:nvSpPr>
          <p:cNvPr id="35" name="Oval 34"/>
          <p:cNvSpPr/>
          <p:nvPr/>
        </p:nvSpPr>
        <p:spPr>
          <a:xfrm>
            <a:off x="2051720" y="2780928"/>
            <a:ext cx="3456384" cy="15841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AU" dirty="0">
                <a:solidFill>
                  <a:schemeClr val="bg1"/>
                </a:solidFill>
              </a:rPr>
              <a:t>Computable, standardised clinical data definitions/models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a:endCxn id="25" idx="2"/>
          </p:cNvCxnSpPr>
          <p:nvPr/>
        </p:nvCxnSpPr>
        <p:spPr>
          <a:xfrm rot="16200000" flipV="1">
            <a:off x="2513189" y="2459848"/>
            <a:ext cx="1389704" cy="9385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Flowchart: Multidocument 12"/>
          <p:cNvSpPr/>
          <p:nvPr/>
        </p:nvSpPr>
        <p:spPr>
          <a:xfrm>
            <a:off x="4007346" y="5229200"/>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t>Semantic Queries</a:t>
            </a:r>
            <a:endParaRPr lang="en-AU" dirty="0"/>
          </a:p>
        </p:txBody>
      </p:sp>
      <p:sp>
        <p:nvSpPr>
          <p:cNvPr id="14" name="Flowchart: Multidocument 13"/>
          <p:cNvSpPr/>
          <p:nvPr/>
        </p:nvSpPr>
        <p:spPr>
          <a:xfrm>
            <a:off x="2063130" y="5229200"/>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1400" dirty="0"/>
              <a:t>Terminology Mappings/ Subsets</a:t>
            </a:r>
            <a:endParaRPr lang="en-AU" sz="1400" dirty="0"/>
          </a:p>
        </p:txBody>
      </p:sp>
      <p:sp>
        <p:nvSpPr>
          <p:cNvPr id="16" name="Snip Single Corner Rectangle 15"/>
          <p:cNvSpPr/>
          <p:nvPr/>
        </p:nvSpPr>
        <p:spPr>
          <a:xfrm>
            <a:off x="4043065" y="1340768"/>
            <a:ext cx="1357312" cy="714375"/>
          </a:xfrm>
          <a:prstGeom prst="snip1Rect">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Code Skeletons</a:t>
            </a:r>
            <a:endParaRPr lang="en-AU" dirty="0"/>
          </a:p>
        </p:txBody>
      </p:sp>
      <p:sp>
        <p:nvSpPr>
          <p:cNvPr id="18" name="Flowchart: Internal Storage 17"/>
          <p:cNvSpPr/>
          <p:nvPr/>
        </p:nvSpPr>
        <p:spPr>
          <a:xfrm>
            <a:off x="6020432" y="2564904"/>
            <a:ext cx="1143000" cy="785813"/>
          </a:xfrm>
          <a:prstGeom prst="flowChartInternalStorage">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Data Sets</a:t>
            </a:r>
            <a:endParaRPr lang="en-AU" dirty="0"/>
          </a:p>
        </p:txBody>
      </p:sp>
      <p:sp>
        <p:nvSpPr>
          <p:cNvPr id="19" name="Rounded Rectangle 18"/>
          <p:cNvSpPr/>
          <p:nvPr/>
        </p:nvSpPr>
        <p:spPr>
          <a:xfrm>
            <a:off x="6020432" y="1340768"/>
            <a:ext cx="1143000" cy="714375"/>
          </a:xfrm>
          <a:prstGeom prst="roundRect">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UI Forms</a:t>
            </a:r>
            <a:endParaRPr lang="en-AU" dirty="0"/>
          </a:p>
        </p:txBody>
      </p:sp>
      <p:sp>
        <p:nvSpPr>
          <p:cNvPr id="20" name="Folded Corner 19"/>
          <p:cNvSpPr/>
          <p:nvPr/>
        </p:nvSpPr>
        <p:spPr>
          <a:xfrm>
            <a:off x="6020432" y="3939332"/>
            <a:ext cx="1143000" cy="785812"/>
          </a:xfrm>
          <a:prstGeom prst="foldedCorner">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XML Schemas</a:t>
            </a:r>
            <a:endParaRPr lang="en-AU" dirty="0"/>
          </a:p>
        </p:txBody>
      </p:sp>
      <p:sp>
        <p:nvSpPr>
          <p:cNvPr id="21" name="Flowchart: Display 20"/>
          <p:cNvSpPr/>
          <p:nvPr/>
        </p:nvSpPr>
        <p:spPr>
          <a:xfrm>
            <a:off x="5868144" y="5300637"/>
            <a:ext cx="1447576" cy="785813"/>
          </a:xfrm>
          <a:prstGeom prst="flowChartDisplay">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HTML Display</a:t>
            </a:r>
            <a:endParaRPr lang="en-AU" dirty="0"/>
          </a:p>
        </p:txBody>
      </p:sp>
      <p:sp>
        <p:nvSpPr>
          <p:cNvPr id="22" name="Folded Corner 21"/>
          <p:cNvSpPr/>
          <p:nvPr/>
        </p:nvSpPr>
        <p:spPr>
          <a:xfrm>
            <a:off x="7572375" y="3939896"/>
            <a:ext cx="1143000" cy="785812"/>
          </a:xfrm>
          <a:prstGeom prst="foldedCorner">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Messages</a:t>
            </a:r>
            <a:endParaRPr lang="en-AU" dirty="0"/>
          </a:p>
        </p:txBody>
      </p:sp>
      <p:cxnSp>
        <p:nvCxnSpPr>
          <p:cNvPr id="26" name="Straight Arrow Connector 25"/>
          <p:cNvCxnSpPr/>
          <p:nvPr/>
        </p:nvCxnSpPr>
        <p:spPr>
          <a:xfrm>
            <a:off x="4182517" y="3664991"/>
            <a:ext cx="214313"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a:endCxn id="14" idx="0"/>
          </p:cNvCxnSpPr>
          <p:nvPr/>
        </p:nvCxnSpPr>
        <p:spPr>
          <a:xfrm rot="5400000">
            <a:off x="2499763" y="3949051"/>
            <a:ext cx="1656184" cy="9041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rot="16200000" flipH="1">
            <a:off x="3295265" y="3985655"/>
            <a:ext cx="1656184" cy="8309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a:endCxn id="16" idx="1"/>
          </p:cNvCxnSpPr>
          <p:nvPr/>
        </p:nvCxnSpPr>
        <p:spPr>
          <a:xfrm rot="5400000" flipH="1" flipV="1">
            <a:off x="3491881" y="2343177"/>
            <a:ext cx="1517873" cy="94180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a:endCxn id="19" idx="1"/>
          </p:cNvCxnSpPr>
          <p:nvPr/>
        </p:nvCxnSpPr>
        <p:spPr>
          <a:xfrm flipV="1">
            <a:off x="3707904" y="1697956"/>
            <a:ext cx="2312528" cy="18030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a:endCxn id="18" idx="1"/>
          </p:cNvCxnSpPr>
          <p:nvPr/>
        </p:nvCxnSpPr>
        <p:spPr>
          <a:xfrm flipV="1">
            <a:off x="3779912" y="2957811"/>
            <a:ext cx="2240520" cy="54319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a:endCxn id="20" idx="1"/>
          </p:cNvCxnSpPr>
          <p:nvPr/>
        </p:nvCxnSpPr>
        <p:spPr>
          <a:xfrm>
            <a:off x="3707904" y="3501008"/>
            <a:ext cx="2312528" cy="83123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a:endCxn id="21" idx="0"/>
          </p:cNvCxnSpPr>
          <p:nvPr/>
        </p:nvCxnSpPr>
        <p:spPr>
          <a:xfrm>
            <a:off x="3851922" y="3645026"/>
            <a:ext cx="2740010" cy="16556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0" name="Straight Arrow Connector 49"/>
          <p:cNvCxnSpPr/>
          <p:nvPr/>
        </p:nvCxnSpPr>
        <p:spPr>
          <a:xfrm>
            <a:off x="6484776" y="4880978"/>
            <a:ext cx="214313" cy="1587"/>
          </a:xfrm>
          <a:prstGeom prst="straightConnector1">
            <a:avLst/>
          </a:prstGeom>
          <a:ln>
            <a:solidFill>
              <a:schemeClr val="bg2">
                <a:lumMod val="75000"/>
              </a:schemeClr>
            </a:solidFill>
            <a:tailEnd type="arrow"/>
          </a:ln>
        </p:spPr>
        <p:style>
          <a:lnRef idx="3">
            <a:schemeClr val="dk1"/>
          </a:lnRef>
          <a:fillRef idx="0">
            <a:schemeClr val="dk1"/>
          </a:fillRef>
          <a:effectRef idx="2">
            <a:schemeClr val="dk1"/>
          </a:effectRef>
          <a:fontRef idx="minor">
            <a:schemeClr val="tx1"/>
          </a:fontRef>
        </p:style>
      </p:cxnSp>
      <p:sp>
        <p:nvSpPr>
          <p:cNvPr id="29" name="Title 1"/>
          <p:cNvSpPr txBox="1">
            <a:spLocks/>
          </p:cNvSpPr>
          <p:nvPr/>
        </p:nvSpPr>
        <p:spPr>
          <a:xfrm>
            <a:off x="457200" y="274638"/>
            <a:ext cx="8229600" cy="1143000"/>
          </a:xfrm>
          <a:prstGeom prst="rect">
            <a:avLst/>
          </a:prstGeom>
        </p:spPr>
        <p:txBody>
          <a:bodyPr anchor="ctr">
            <a:normAutofit/>
          </a:bodyPr>
          <a:lstStyle/>
          <a:p>
            <a:pPr eaLnBrk="1" fontAlgn="auto" hangingPunct="1">
              <a:spcAft>
                <a:spcPts val="0"/>
              </a:spcAft>
              <a:defRPr/>
            </a:pPr>
            <a:r>
              <a:rPr lang="en-GB" sz="4000" spc="-100" dirty="0" smtClean="0">
                <a:solidFill>
                  <a:srgbClr val="C1EEFF"/>
                </a:solidFill>
                <a:latin typeface="+mj-lt"/>
                <a:ea typeface="+mj-ea"/>
                <a:cs typeface="+mj-cs"/>
              </a:rPr>
              <a:t>Clinician-driven </a:t>
            </a:r>
            <a:r>
              <a:rPr lang="en-GB" sz="4000" spc="-100" dirty="0">
                <a:solidFill>
                  <a:srgbClr val="C1EEFF"/>
                </a:solidFill>
                <a:latin typeface="+mj-lt"/>
                <a:ea typeface="+mj-ea"/>
                <a:cs typeface="+mj-cs"/>
              </a:rPr>
              <a:t>EHRs</a:t>
            </a:r>
            <a:endParaRPr lang="en-AU" sz="4000" spc="-100" dirty="0">
              <a:solidFill>
                <a:srgbClr val="C1EEFF"/>
              </a:solidFill>
              <a:latin typeface="+mj-lt"/>
              <a:ea typeface="+mj-ea"/>
              <a:cs typeface="+mj-cs"/>
            </a:endParaRPr>
          </a:p>
        </p:txBody>
      </p:sp>
      <p:cxnSp>
        <p:nvCxnSpPr>
          <p:cNvPr id="30" name="Straight Arrow Connector 29"/>
          <p:cNvCxnSpPr>
            <a:stCxn id="20" idx="3"/>
            <a:endCxn id="22" idx="1"/>
          </p:cNvCxnSpPr>
          <p:nvPr/>
        </p:nvCxnSpPr>
        <p:spPr>
          <a:xfrm>
            <a:off x="7163432" y="4332238"/>
            <a:ext cx="408943" cy="5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3" name="Oval 42"/>
          <p:cNvSpPr/>
          <p:nvPr/>
        </p:nvSpPr>
        <p:spPr>
          <a:xfrm>
            <a:off x="2051050" y="2781300"/>
            <a:ext cx="3457575" cy="15843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dirty="0"/>
              <a:t>Standardised clinical content definitions</a:t>
            </a:r>
          </a:p>
        </p:txBody>
      </p:sp>
      <p:cxnSp>
        <p:nvCxnSpPr>
          <p:cNvPr id="47" name="Straight Arrow Connector 46"/>
          <p:cNvCxnSpPr>
            <a:endCxn id="48" idx="2"/>
          </p:cNvCxnSpPr>
          <p:nvPr/>
        </p:nvCxnSpPr>
        <p:spPr>
          <a:xfrm flipV="1">
            <a:off x="1643063" y="3573016"/>
            <a:ext cx="408657"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8" name="Oval 47"/>
          <p:cNvSpPr/>
          <p:nvPr/>
        </p:nvSpPr>
        <p:spPr>
          <a:xfrm>
            <a:off x="2051720" y="2780928"/>
            <a:ext cx="3456384" cy="15841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AU" dirty="0">
                <a:solidFill>
                  <a:schemeClr val="bg1"/>
                </a:solidFill>
              </a:rPr>
              <a:t>Computable, standardised clinical data definitions/models</a:t>
            </a:r>
          </a:p>
        </p:txBody>
      </p:sp>
      <p:sp>
        <p:nvSpPr>
          <p:cNvPr id="25" name="Flowchart: Multidocument 24"/>
          <p:cNvSpPr/>
          <p:nvPr/>
        </p:nvSpPr>
        <p:spPr>
          <a:xfrm>
            <a:off x="2123728" y="1340768"/>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1400" dirty="0"/>
              <a:t>Decision-Support</a:t>
            </a:r>
            <a:endParaRPr lang="en-AU" sz="1400" dirty="0"/>
          </a:p>
        </p:txBody>
      </p:sp>
      <p:sp>
        <p:nvSpPr>
          <p:cNvPr id="34" name="Rounded Rectangle 33"/>
          <p:cNvSpPr/>
          <p:nvPr/>
        </p:nvSpPr>
        <p:spPr>
          <a:xfrm>
            <a:off x="323528" y="3140968"/>
            <a:ext cx="1319535" cy="93610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dirty="0" smtClean="0"/>
              <a:t>Reference </a:t>
            </a:r>
            <a:r>
              <a:rPr lang="en-US" dirty="0"/>
              <a:t>Model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afterEffect">
                                  <p:stCondLst>
                                    <p:cond delay="2000"/>
                                  </p:stCondLst>
                                  <p:childTnLst>
                                    <p:animRot by="120000">
                                      <p:cBhvr>
                                        <p:cTn id="6" dur="100" fill="hold">
                                          <p:stCondLst>
                                            <p:cond delay="0"/>
                                          </p:stCondLst>
                                        </p:cTn>
                                        <p:tgtEl>
                                          <p:spTgt spid="29">
                                            <p:txEl>
                                              <p:pRg st="0" end="0"/>
                                            </p:txEl>
                                          </p:spTgt>
                                        </p:tgtEl>
                                        <p:attrNameLst>
                                          <p:attrName>r</p:attrName>
                                        </p:attrNameLst>
                                      </p:cBhvr>
                                    </p:animRot>
                                    <p:animRot by="-240000">
                                      <p:cBhvr>
                                        <p:cTn id="7" dur="200" fill="hold">
                                          <p:stCondLst>
                                            <p:cond delay="200"/>
                                          </p:stCondLst>
                                        </p:cTn>
                                        <p:tgtEl>
                                          <p:spTgt spid="29">
                                            <p:txEl>
                                              <p:pRg st="0" end="0"/>
                                            </p:txEl>
                                          </p:spTgt>
                                        </p:tgtEl>
                                        <p:attrNameLst>
                                          <p:attrName>r</p:attrName>
                                        </p:attrNameLst>
                                      </p:cBhvr>
                                    </p:animRot>
                                    <p:animRot by="240000">
                                      <p:cBhvr>
                                        <p:cTn id="8" dur="200" fill="hold">
                                          <p:stCondLst>
                                            <p:cond delay="400"/>
                                          </p:stCondLst>
                                        </p:cTn>
                                        <p:tgtEl>
                                          <p:spTgt spid="29">
                                            <p:txEl>
                                              <p:pRg st="0" end="0"/>
                                            </p:txEl>
                                          </p:spTgt>
                                        </p:tgtEl>
                                        <p:attrNameLst>
                                          <p:attrName>r</p:attrName>
                                        </p:attrNameLst>
                                      </p:cBhvr>
                                    </p:animRot>
                                    <p:animRot by="-240000">
                                      <p:cBhvr>
                                        <p:cTn id="9" dur="200" fill="hold">
                                          <p:stCondLst>
                                            <p:cond delay="600"/>
                                          </p:stCondLst>
                                        </p:cTn>
                                        <p:tgtEl>
                                          <p:spTgt spid="29">
                                            <p:txEl>
                                              <p:pRg st="0" end="0"/>
                                            </p:txEl>
                                          </p:spTgt>
                                        </p:tgtEl>
                                        <p:attrNameLst>
                                          <p:attrName>r</p:attrName>
                                        </p:attrNameLst>
                                      </p:cBhvr>
                                    </p:animRot>
                                    <p:animRot by="120000">
                                      <p:cBhvr>
                                        <p:cTn id="10" dur="200" fill="hold">
                                          <p:stCondLst>
                                            <p:cond delay="800"/>
                                          </p:stCondLst>
                                        </p:cTn>
                                        <p:tgtEl>
                                          <p:spTgt spid="29">
                                            <p:txEl>
                                              <p:pRg st="0" end="0"/>
                                            </p:txEl>
                                          </p:spTgt>
                                        </p:tgtEl>
                                        <p:attrNameLst>
                                          <p:attrName>r</p:attrName>
                                        </p:attrNameLst>
                                      </p:cBhvr>
                                    </p:animRot>
                                  </p:childTnLst>
                                </p:cTn>
                              </p:par>
                              <p:par>
                                <p:cTn id="11" presetID="3" presetClass="emph" presetSubtype="2" fill="hold" grpId="0" nodeType="withEffect">
                                  <p:stCondLst>
                                    <p:cond delay="2000"/>
                                  </p:stCondLst>
                                  <p:childTnLst>
                                    <p:animClr clrSpc="rgb" dir="cw">
                                      <p:cBhvr override="childStyle">
                                        <p:cTn id="12" dur="2000" fill="hold"/>
                                        <p:tgtEl>
                                          <p:spTgt spid="29">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ultidocument 8"/>
          <p:cNvSpPr/>
          <p:nvPr/>
        </p:nvSpPr>
        <p:spPr>
          <a:xfrm>
            <a:off x="2214562" y="3116945"/>
            <a:ext cx="1493341" cy="928687"/>
          </a:xfrm>
          <a:prstGeom prst="flowChartMultidocumen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dirty="0"/>
              <a:t>Archetypes</a:t>
            </a:r>
            <a:endParaRPr lang="en-AU" dirty="0"/>
          </a:p>
        </p:txBody>
      </p:sp>
      <p:sp>
        <p:nvSpPr>
          <p:cNvPr id="11" name="Flowchart: Multidocument 10"/>
          <p:cNvSpPr/>
          <p:nvPr/>
        </p:nvSpPr>
        <p:spPr>
          <a:xfrm>
            <a:off x="4139952" y="3116945"/>
            <a:ext cx="1428750" cy="928687"/>
          </a:xfrm>
          <a:prstGeom prst="flowChartMultidocument">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dirty="0"/>
              <a:t>Templates</a:t>
            </a:r>
            <a:endParaRPr lang="en-AU" dirty="0"/>
          </a:p>
        </p:txBody>
      </p:sp>
      <p:cxnSp>
        <p:nvCxnSpPr>
          <p:cNvPr id="26" name="Straight Arrow Connector 25"/>
          <p:cNvCxnSpPr>
            <a:stCxn id="9" idx="3"/>
            <a:endCxn id="11" idx="1"/>
          </p:cNvCxnSpPr>
          <p:nvPr/>
        </p:nvCxnSpPr>
        <p:spPr>
          <a:xfrm>
            <a:off x="3707903" y="3581289"/>
            <a:ext cx="432049"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a:stCxn id="9" idx="2"/>
            <a:endCxn id="78" idx="0"/>
          </p:cNvCxnSpPr>
          <p:nvPr/>
        </p:nvCxnSpPr>
        <p:spPr>
          <a:xfrm rot="16200000" flipH="1">
            <a:off x="2257225" y="4610627"/>
            <a:ext cx="1218738" cy="184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a:stCxn id="9" idx="2"/>
            <a:endCxn id="77" idx="0"/>
          </p:cNvCxnSpPr>
          <p:nvPr/>
        </p:nvCxnSpPr>
        <p:spPr>
          <a:xfrm rot="16200000" flipH="1">
            <a:off x="3229333" y="3638519"/>
            <a:ext cx="1218738" cy="19626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a:stCxn id="11" idx="2"/>
            <a:endCxn id="77" idx="0"/>
          </p:cNvCxnSpPr>
          <p:nvPr/>
        </p:nvCxnSpPr>
        <p:spPr>
          <a:xfrm rot="16200000" flipH="1">
            <a:off x="4178126" y="4587312"/>
            <a:ext cx="1218738" cy="650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a:stCxn id="11" idx="2"/>
            <a:endCxn id="78" idx="0"/>
          </p:cNvCxnSpPr>
          <p:nvPr/>
        </p:nvCxnSpPr>
        <p:spPr>
          <a:xfrm rot="5400000">
            <a:off x="3206018" y="3680242"/>
            <a:ext cx="1218738" cy="18791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a:stCxn id="9" idx="0"/>
            <a:endCxn id="79" idx="1"/>
          </p:cNvCxnSpPr>
          <p:nvPr/>
        </p:nvCxnSpPr>
        <p:spPr>
          <a:xfrm rot="5400000" flipH="1" flipV="1">
            <a:off x="3361944" y="1757168"/>
            <a:ext cx="1061802" cy="1657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8" name="Straight Arrow Connector 37"/>
          <p:cNvCxnSpPr>
            <a:stCxn id="11" idx="0"/>
            <a:endCxn id="79" idx="1"/>
          </p:cNvCxnSpPr>
          <p:nvPr/>
        </p:nvCxnSpPr>
        <p:spPr>
          <a:xfrm rot="16200000" flipV="1">
            <a:off x="4306270" y="2470594"/>
            <a:ext cx="1061802" cy="23089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a:stCxn id="11" idx="0"/>
            <a:endCxn id="81" idx="1"/>
          </p:cNvCxnSpPr>
          <p:nvPr/>
        </p:nvCxnSpPr>
        <p:spPr>
          <a:xfrm rot="5400000" flipH="1" flipV="1">
            <a:off x="4777032" y="1873545"/>
            <a:ext cx="1418989" cy="10678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a:stCxn id="11" idx="3"/>
            <a:endCxn id="80" idx="1"/>
          </p:cNvCxnSpPr>
          <p:nvPr/>
        </p:nvCxnSpPr>
        <p:spPr>
          <a:xfrm flipV="1">
            <a:off x="5568702" y="2957811"/>
            <a:ext cx="451730" cy="6234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a:stCxn id="11" idx="3"/>
            <a:endCxn id="82" idx="1"/>
          </p:cNvCxnSpPr>
          <p:nvPr/>
        </p:nvCxnSpPr>
        <p:spPr>
          <a:xfrm>
            <a:off x="5568702" y="3581289"/>
            <a:ext cx="451730" cy="7509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Straight Arrow Connector 45"/>
          <p:cNvCxnSpPr>
            <a:stCxn id="11" idx="2"/>
            <a:endCxn id="83" idx="0"/>
          </p:cNvCxnSpPr>
          <p:nvPr/>
        </p:nvCxnSpPr>
        <p:spPr>
          <a:xfrm rot="16200000" flipH="1">
            <a:off x="5028367" y="3737071"/>
            <a:ext cx="1290175" cy="18369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8" name="Straight Arrow Connector 47"/>
          <p:cNvCxnSpPr>
            <a:stCxn id="9" idx="2"/>
            <a:endCxn id="83" idx="0"/>
          </p:cNvCxnSpPr>
          <p:nvPr/>
        </p:nvCxnSpPr>
        <p:spPr>
          <a:xfrm rot="16200000" flipH="1">
            <a:off x="4079574" y="2788278"/>
            <a:ext cx="1290175" cy="373454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9" name="Title 1"/>
          <p:cNvSpPr txBox="1">
            <a:spLocks/>
          </p:cNvSpPr>
          <p:nvPr/>
        </p:nvSpPr>
        <p:spPr>
          <a:xfrm>
            <a:off x="457200" y="274638"/>
            <a:ext cx="8229600" cy="1143000"/>
          </a:xfrm>
          <a:prstGeom prst="rect">
            <a:avLst/>
          </a:prstGeom>
        </p:spPr>
        <p:txBody>
          <a:bodyPr anchor="ctr">
            <a:normAutofit/>
          </a:bodyPr>
          <a:lstStyle/>
          <a:p>
            <a:pPr eaLnBrk="1" fontAlgn="auto" hangingPunct="1">
              <a:spcAft>
                <a:spcPts val="0"/>
              </a:spcAft>
              <a:defRPr/>
            </a:pPr>
            <a:r>
              <a:rPr lang="en-GB" sz="4000" i="1" spc="-100" dirty="0">
                <a:solidFill>
                  <a:srgbClr val="C1EEFF"/>
                </a:solidFill>
                <a:latin typeface="+mj-lt"/>
                <a:ea typeface="+mj-ea"/>
                <a:cs typeface="+mj-cs"/>
              </a:rPr>
              <a:t>open</a:t>
            </a:r>
            <a:r>
              <a:rPr lang="en-GB" sz="4000" spc="-100" dirty="0">
                <a:solidFill>
                  <a:srgbClr val="C1EEFF"/>
                </a:solidFill>
                <a:latin typeface="+mj-lt"/>
                <a:ea typeface="+mj-ea"/>
                <a:cs typeface="+mj-cs"/>
              </a:rPr>
              <a:t>EHR artefact ecosystem</a:t>
            </a:r>
            <a:endParaRPr lang="en-AU" sz="4000" spc="-100" dirty="0">
              <a:solidFill>
                <a:srgbClr val="C1EEFF"/>
              </a:solidFill>
              <a:latin typeface="+mj-lt"/>
              <a:ea typeface="+mj-ea"/>
              <a:cs typeface="+mj-cs"/>
            </a:endParaRPr>
          </a:p>
        </p:txBody>
      </p:sp>
      <p:sp>
        <p:nvSpPr>
          <p:cNvPr id="77" name="Flowchart: Multidocument 76"/>
          <p:cNvSpPr/>
          <p:nvPr/>
        </p:nvSpPr>
        <p:spPr>
          <a:xfrm>
            <a:off x="4007346" y="5229200"/>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t>Semantic Queries</a:t>
            </a:r>
            <a:endParaRPr lang="en-AU" dirty="0"/>
          </a:p>
        </p:txBody>
      </p:sp>
      <p:sp>
        <p:nvSpPr>
          <p:cNvPr id="78" name="Flowchart: Multidocument 77"/>
          <p:cNvSpPr/>
          <p:nvPr/>
        </p:nvSpPr>
        <p:spPr>
          <a:xfrm>
            <a:off x="2063130" y="5229200"/>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1400" dirty="0"/>
              <a:t>Terminology Mappings/ Subsets</a:t>
            </a:r>
            <a:endParaRPr lang="en-AU" sz="1400" dirty="0"/>
          </a:p>
        </p:txBody>
      </p:sp>
      <p:sp>
        <p:nvSpPr>
          <p:cNvPr id="79" name="Snip Single Corner Rectangle 78"/>
          <p:cNvSpPr/>
          <p:nvPr/>
        </p:nvSpPr>
        <p:spPr>
          <a:xfrm>
            <a:off x="4043065" y="1340768"/>
            <a:ext cx="1357312" cy="714375"/>
          </a:xfrm>
          <a:prstGeom prst="snip1Rect">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Code Skeletons</a:t>
            </a:r>
            <a:endParaRPr lang="en-AU" dirty="0"/>
          </a:p>
        </p:txBody>
      </p:sp>
      <p:sp>
        <p:nvSpPr>
          <p:cNvPr id="80" name="Flowchart: Internal Storage 79"/>
          <p:cNvSpPr/>
          <p:nvPr/>
        </p:nvSpPr>
        <p:spPr>
          <a:xfrm>
            <a:off x="6020432" y="2564904"/>
            <a:ext cx="1143000" cy="785813"/>
          </a:xfrm>
          <a:prstGeom prst="flowChartInternalStorage">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Data Sets</a:t>
            </a:r>
            <a:endParaRPr lang="en-AU" dirty="0"/>
          </a:p>
        </p:txBody>
      </p:sp>
      <p:sp>
        <p:nvSpPr>
          <p:cNvPr id="81" name="Rounded Rectangle 80"/>
          <p:cNvSpPr/>
          <p:nvPr/>
        </p:nvSpPr>
        <p:spPr>
          <a:xfrm>
            <a:off x="6020432" y="1340768"/>
            <a:ext cx="1143000" cy="714375"/>
          </a:xfrm>
          <a:prstGeom prst="roundRect">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UI Forms</a:t>
            </a:r>
            <a:endParaRPr lang="en-AU" dirty="0"/>
          </a:p>
        </p:txBody>
      </p:sp>
      <p:sp>
        <p:nvSpPr>
          <p:cNvPr id="82" name="Folded Corner 81"/>
          <p:cNvSpPr/>
          <p:nvPr/>
        </p:nvSpPr>
        <p:spPr>
          <a:xfrm>
            <a:off x="6020432" y="3939332"/>
            <a:ext cx="1143000" cy="785812"/>
          </a:xfrm>
          <a:prstGeom prst="foldedCorner">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XML Schemas</a:t>
            </a:r>
            <a:endParaRPr lang="en-AU" dirty="0"/>
          </a:p>
        </p:txBody>
      </p:sp>
      <p:sp>
        <p:nvSpPr>
          <p:cNvPr id="83" name="Flowchart: Display 82"/>
          <p:cNvSpPr/>
          <p:nvPr/>
        </p:nvSpPr>
        <p:spPr>
          <a:xfrm>
            <a:off x="5868144" y="5300637"/>
            <a:ext cx="1447576" cy="785813"/>
          </a:xfrm>
          <a:prstGeom prst="flowChartDisplay">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HTML Display</a:t>
            </a:r>
            <a:endParaRPr lang="en-AU" dirty="0"/>
          </a:p>
        </p:txBody>
      </p:sp>
      <p:sp>
        <p:nvSpPr>
          <p:cNvPr id="84" name="Folded Corner 83"/>
          <p:cNvSpPr/>
          <p:nvPr/>
        </p:nvSpPr>
        <p:spPr>
          <a:xfrm>
            <a:off x="7572375" y="3939896"/>
            <a:ext cx="1143000" cy="785812"/>
          </a:xfrm>
          <a:prstGeom prst="foldedCorner">
            <a:avLst/>
          </a:prstGeom>
          <a:solidFill>
            <a:schemeClr val="bg2">
              <a:lumMod val="60000"/>
              <a:lumOff val="40000"/>
            </a:schemeClr>
          </a:solidFill>
          <a:ln>
            <a:solidFill>
              <a:schemeClr val="bg2">
                <a:lumMod val="75000"/>
              </a:schemeClr>
            </a:solidFill>
            <a:prstDash val="dash"/>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dirty="0"/>
              <a:t>Messages</a:t>
            </a:r>
            <a:endParaRPr lang="en-AU" dirty="0"/>
          </a:p>
        </p:txBody>
      </p:sp>
      <p:cxnSp>
        <p:nvCxnSpPr>
          <p:cNvPr id="86" name="Straight Arrow Connector 85"/>
          <p:cNvCxnSpPr>
            <a:stCxn id="82" idx="3"/>
            <a:endCxn id="84" idx="1"/>
          </p:cNvCxnSpPr>
          <p:nvPr/>
        </p:nvCxnSpPr>
        <p:spPr>
          <a:xfrm>
            <a:off x="7163432" y="4332238"/>
            <a:ext cx="408943" cy="5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9" name="Straight Arrow Connector 128"/>
          <p:cNvCxnSpPr>
            <a:endCxn id="9" idx="1"/>
          </p:cNvCxnSpPr>
          <p:nvPr/>
        </p:nvCxnSpPr>
        <p:spPr>
          <a:xfrm>
            <a:off x="1643063" y="3573017"/>
            <a:ext cx="571499" cy="82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1" name="Oval 130"/>
          <p:cNvSpPr/>
          <p:nvPr/>
        </p:nvSpPr>
        <p:spPr>
          <a:xfrm>
            <a:off x="1908175" y="2565400"/>
            <a:ext cx="3887788" cy="1943100"/>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AU" dirty="0"/>
          </a:p>
        </p:txBody>
      </p:sp>
      <p:sp>
        <p:nvSpPr>
          <p:cNvPr id="153" name="TextBox 152"/>
          <p:cNvSpPr txBox="1">
            <a:spLocks noChangeArrowheads="1"/>
          </p:cNvSpPr>
          <p:nvPr/>
        </p:nvSpPr>
        <p:spPr bwMode="auto">
          <a:xfrm>
            <a:off x="755650" y="2351088"/>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AU" sz="1800" i="1">
                <a:latin typeface="Arial" panose="020B0604020202020204" pitchFamily="34" charset="0"/>
              </a:rPr>
              <a:t>open</a:t>
            </a:r>
            <a:r>
              <a:rPr lang="en-AU" sz="1800">
                <a:latin typeface="Arial" panose="020B0604020202020204" pitchFamily="34" charset="0"/>
              </a:rPr>
              <a:t>EHR Clinical content models</a:t>
            </a:r>
          </a:p>
        </p:txBody>
      </p:sp>
      <p:sp>
        <p:nvSpPr>
          <p:cNvPr id="33" name="Flowchart: Multidocument 32"/>
          <p:cNvSpPr/>
          <p:nvPr/>
        </p:nvSpPr>
        <p:spPr>
          <a:xfrm>
            <a:off x="2123728" y="1340768"/>
            <a:ext cx="1428750" cy="928687"/>
          </a:xfrm>
          <a:prstGeom prst="flowChartMultidocument">
            <a:avLst/>
          </a:prstGeom>
          <a:solidFill>
            <a:schemeClr val="bg2">
              <a:lumMod val="60000"/>
              <a:lumOff val="40000"/>
            </a:schemeClr>
          </a:solidFill>
          <a:ln>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1400" dirty="0"/>
              <a:t>Decision-Support</a:t>
            </a:r>
            <a:endParaRPr lang="en-AU" sz="1400" dirty="0"/>
          </a:p>
        </p:txBody>
      </p:sp>
      <p:cxnSp>
        <p:nvCxnSpPr>
          <p:cNvPr id="35" name="Straight Arrow Connector 34"/>
          <p:cNvCxnSpPr>
            <a:stCxn id="9" idx="0"/>
            <a:endCxn id="33" idx="2"/>
          </p:cNvCxnSpPr>
          <p:nvPr/>
        </p:nvCxnSpPr>
        <p:spPr>
          <a:xfrm rot="16200000" flipV="1">
            <a:off x="2460031" y="2513006"/>
            <a:ext cx="882660" cy="32521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6378" name="TextBox 36"/>
          <p:cNvSpPr txBox="1">
            <a:spLocks noChangeArrowheads="1"/>
          </p:cNvSpPr>
          <p:nvPr/>
        </p:nvSpPr>
        <p:spPr bwMode="auto">
          <a:xfrm>
            <a:off x="3851275" y="6453188"/>
            <a:ext cx="4681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r" eaLnBrk="1" hangingPunct="1">
              <a:spcBef>
                <a:spcPct val="0"/>
              </a:spcBef>
              <a:buClrTx/>
              <a:buSzTx/>
              <a:buFontTx/>
              <a:buNone/>
            </a:pPr>
            <a:r>
              <a:rPr lang="en-AU" sz="1400" i="1">
                <a:latin typeface="Arial" panose="020B0604020202020204" pitchFamily="34" charset="0"/>
              </a:rPr>
              <a:t>Acknowledgements: Hugh Leslie, Thomas Beale</a:t>
            </a:r>
          </a:p>
        </p:txBody>
      </p:sp>
      <p:sp>
        <p:nvSpPr>
          <p:cNvPr id="37" name="Rounded Rectangle 36"/>
          <p:cNvSpPr/>
          <p:nvPr/>
        </p:nvSpPr>
        <p:spPr>
          <a:xfrm>
            <a:off x="323528" y="3140968"/>
            <a:ext cx="1319535" cy="93610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dirty="0" smtClean="0"/>
              <a:t>openEHR Reference </a:t>
            </a:r>
            <a:r>
              <a:rPr lang="en-US" dirty="0"/>
              <a:t>Model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2000"/>
                                        <p:tgtEl>
                                          <p:spTgt spid="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2000"/>
                                        <p:tgtEl>
                                          <p:spTgt spid="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000"/>
                                        <p:tgtEl>
                                          <p:spTgt spid="78"/>
                                        </p:tgtEl>
                                      </p:cBhvr>
                                    </p:animEffect>
                                  </p:childTnLst>
                                </p:cTn>
                              </p:par>
                              <p:par>
                                <p:cTn id="16" presetID="10" presetClass="entr" presetSubtype="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2000"/>
                                        <p:tgtEl>
                                          <p:spTgt spid="77"/>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2000"/>
                                        <p:tgtEl>
                                          <p:spTgt spid="83"/>
                                        </p:tgtEl>
                                      </p:cBhvr>
                                    </p:animEffect>
                                  </p:childTnLst>
                                </p:cTn>
                              </p:par>
                              <p:par>
                                <p:cTn id="22" presetID="10" presetClass="entr" presetSubtype="0"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2000"/>
                                        <p:tgtEl>
                                          <p:spTgt spid="82"/>
                                        </p:tgtEl>
                                      </p:cBhvr>
                                    </p:animEffect>
                                  </p:childTnLst>
                                </p:cTn>
                              </p:par>
                              <p:par>
                                <p:cTn id="25" presetID="10"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2000"/>
                                        <p:tgtEl>
                                          <p:spTgt spid="84"/>
                                        </p:tgtEl>
                                      </p:cBhvr>
                                    </p:animEffect>
                                  </p:childTnLst>
                                </p:cTn>
                              </p:par>
                              <p:par>
                                <p:cTn id="28" presetID="10" presetClass="entr" presetSubtype="0" fill="hold"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2000"/>
                                        <p:tgtEl>
                                          <p:spTgt spid="80"/>
                                        </p:tgtEl>
                                      </p:cBhvr>
                                    </p:animEffect>
                                  </p:childTnLst>
                                </p:cTn>
                              </p:par>
                              <p:par>
                                <p:cTn id="31" presetID="10"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2000"/>
                                        <p:tgtEl>
                                          <p:spTgt spid="81"/>
                                        </p:tgtEl>
                                      </p:cBhvr>
                                    </p:animEffect>
                                  </p:childTnLst>
                                </p:cTn>
                              </p:par>
                              <p:par>
                                <p:cTn id="34" presetID="10"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2000"/>
                                        <p:tgtEl>
                                          <p:spTgt spid="79"/>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0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20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0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20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0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2000"/>
                                        <p:tgtEl>
                                          <p:spTgt spid="44"/>
                                        </p:tgtEl>
                                      </p:cBhvr>
                                    </p:animEffect>
                                  </p:childTnLst>
                                </p:cTn>
                              </p:par>
                              <p:par>
                                <p:cTn id="61" presetID="10"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2000"/>
                                        <p:tgtEl>
                                          <p:spTgt spid="46"/>
                                        </p:tgtEl>
                                      </p:cBhvr>
                                    </p:animEffect>
                                  </p:childTnLst>
                                </p:cTn>
                              </p:par>
                              <p:par>
                                <p:cTn id="64" presetID="1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2000"/>
                                        <p:tgtEl>
                                          <p:spTgt spid="48"/>
                                        </p:tgtEl>
                                      </p:cBhvr>
                                    </p:animEffect>
                                  </p:childTnLst>
                                </p:cTn>
                              </p:par>
                              <p:par>
                                <p:cTn id="67" presetID="10" presetClass="entr" presetSubtype="0"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2000"/>
                                        <p:tgtEl>
                                          <p:spTgt spid="86"/>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20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2000"/>
                                        <p:tgtEl>
                                          <p:spTgt spid="33"/>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Archetypes &amp; Templates	</a:t>
            </a:r>
            <a:endParaRPr lang="en-AU" dirty="0"/>
          </a:p>
        </p:txBody>
      </p:sp>
      <p:sp>
        <p:nvSpPr>
          <p:cNvPr id="52227" name="Content Placeholder 2"/>
          <p:cNvSpPr>
            <a:spLocks noGrp="1"/>
          </p:cNvSpPr>
          <p:nvPr>
            <p:ph idx="1"/>
          </p:nvPr>
        </p:nvSpPr>
        <p:spPr>
          <a:xfrm>
            <a:off x="914400" y="1427163"/>
            <a:ext cx="7905750" cy="4929187"/>
          </a:xfrm>
        </p:spPr>
        <p:txBody>
          <a:bodyPr/>
          <a:lstStyle/>
          <a:p>
            <a:r>
              <a:rPr lang="en-AU" dirty="0" smtClean="0"/>
              <a:t>Are ‘agents for change’</a:t>
            </a:r>
          </a:p>
          <a:p>
            <a:r>
              <a:rPr lang="en-AU" dirty="0" smtClean="0"/>
              <a:t>Require a change of mindset</a:t>
            </a:r>
          </a:p>
          <a:p>
            <a:r>
              <a:rPr lang="en-AU" dirty="0" smtClean="0"/>
              <a:t>Require upfront planning &amp; coordination</a:t>
            </a:r>
          </a:p>
          <a:p>
            <a:pPr lvl="1"/>
            <a:r>
              <a:rPr lang="en-AU" sz="2400" dirty="0" smtClean="0"/>
              <a:t>Not more time</a:t>
            </a:r>
          </a:p>
          <a:p>
            <a:pPr lvl="1"/>
            <a:r>
              <a:rPr lang="en-AU" sz="2400" dirty="0" smtClean="0"/>
              <a:t>Remember re-use+++</a:t>
            </a:r>
          </a:p>
          <a:p>
            <a:r>
              <a:rPr lang="en-AU" dirty="0" smtClean="0"/>
              <a:t>REQUIRE CLINICIAN LEADERSHIP &amp; ENGAGEMENT</a:t>
            </a:r>
          </a:p>
          <a:p>
            <a:pPr lvl="1"/>
            <a:r>
              <a:rPr lang="en-AU" sz="2400" dirty="0" smtClean="0"/>
              <a:t>Ensure quality of clinical data</a:t>
            </a:r>
          </a:p>
          <a:p>
            <a:pPr lvl="1"/>
            <a:r>
              <a:rPr lang="en-AU" sz="2400" dirty="0" smtClean="0"/>
              <a:t>Warrant data is safe &amp; ‘fit for purpose’</a:t>
            </a:r>
          </a:p>
          <a:p>
            <a:pPr lvl="1"/>
            <a:r>
              <a:rPr lang="en-AU" sz="2400" dirty="0" smtClean="0"/>
              <a:t>Fulfils quality remit for professional clinical colleges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eanInformatic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ceanInformatics" id="{5578D324-4B56-4512-982F-F0F2089E0D1A}" vid="{F7412BEF-01D1-4D90-ACEC-C5298440ED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OceanInformatics</Template>
  <TotalTime>17267</TotalTime>
  <Words>1558</Words>
  <Application>Microsoft Office PowerPoint</Application>
  <PresentationFormat>On-screen Show (4:3)</PresentationFormat>
  <Paragraphs>336</Paragraphs>
  <Slides>37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Consolas</vt:lpstr>
      <vt:lpstr>Corbel</vt:lpstr>
      <vt:lpstr>Wingdings</vt:lpstr>
      <vt:lpstr>Wingdings 2</vt:lpstr>
      <vt:lpstr>Wingdings 3</vt:lpstr>
      <vt:lpstr>OceanInformatics</vt:lpstr>
      <vt:lpstr>  The openehr methodology</vt:lpstr>
      <vt:lpstr>What is openEHR?</vt:lpstr>
      <vt:lpstr>“Healthcare's Big Problem With Little Data”</vt:lpstr>
      <vt:lpstr>Clinical diversity</vt:lpstr>
      <vt:lpstr>PowerPoint Presentation</vt:lpstr>
      <vt:lpstr>PowerPoint Presentation</vt:lpstr>
      <vt:lpstr>PowerPoint Presentation</vt:lpstr>
      <vt:lpstr>PowerPoint Presentation</vt:lpstr>
      <vt:lpstr>Archetypes &amp; Templates </vt:lpstr>
      <vt:lpstr>openEHR knowledge artefacts</vt:lpstr>
      <vt:lpstr>openEHR two level modelling</vt:lpstr>
      <vt:lpstr>PowerPoint Presentation</vt:lpstr>
      <vt:lpstr>PowerPoint Presentation</vt:lpstr>
      <vt:lpstr>PowerPoint Presentation</vt:lpstr>
      <vt:lpstr>Archetypes Re-use</vt:lpstr>
      <vt:lpstr>‘The openEHR Methodology’</vt:lpstr>
      <vt:lpstr>Typical EHR methodology</vt:lpstr>
      <vt:lpstr>Typical openEHR methodology</vt:lpstr>
      <vt:lpstr>Traditional  Requirements gathering</vt:lpstr>
      <vt:lpstr>openEHR Requirements gathering</vt:lpstr>
      <vt:lpstr>Specification Development</vt:lpstr>
      <vt:lpstr>2 Practical Approaches</vt:lpstr>
      <vt:lpstr>Hearing Health Reqts – Phase 2</vt:lpstr>
      <vt:lpstr>PowerPoint Presentation</vt:lpstr>
      <vt:lpstr>PowerPoint Presentation</vt:lpstr>
      <vt:lpstr>PowerPoint Presentation</vt:lpstr>
      <vt:lpstr>Archetype Review</vt:lpstr>
      <vt:lpstr>Template Display/Review</vt:lpstr>
      <vt:lpstr>RMP On Call</vt:lpstr>
      <vt:lpstr>RMP Requirements</vt:lpstr>
      <vt:lpstr>RMP Workflow </vt:lpstr>
      <vt:lpstr>RMP live Workshop Template</vt:lpstr>
      <vt:lpstr>CKM template for Clinician review</vt:lpstr>
      <vt:lpstr>RMP On-call Archetype Re-use</vt:lpstr>
      <vt:lpstr>Northern Territory Re-use</vt:lpstr>
      <vt:lpstr>IT’S. ALL. ABOUT. THE. DATA.</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Informatics</dc:title>
  <dc:creator>Sam Heard</dc:creator>
  <cp:lastModifiedBy>Heather Leslie</cp:lastModifiedBy>
  <cp:revision>556</cp:revision>
  <dcterms:created xsi:type="dcterms:W3CDTF">2008-08-03T01:08:28Z</dcterms:created>
  <dcterms:modified xsi:type="dcterms:W3CDTF">2013-08-18T21:17:16Z</dcterms:modified>
</cp:coreProperties>
</file>